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90" r:id="rId4"/>
    <p:sldId id="260" r:id="rId5"/>
    <p:sldId id="277" r:id="rId6"/>
    <p:sldId id="291" r:id="rId7"/>
    <p:sldId id="267" r:id="rId8"/>
    <p:sldId id="292" r:id="rId9"/>
    <p:sldId id="264" r:id="rId10"/>
    <p:sldId id="293" r:id="rId11"/>
    <p:sldId id="279" r:id="rId12"/>
    <p:sldId id="280" r:id="rId13"/>
    <p:sldId id="296" r:id="rId14"/>
    <p:sldId id="281" r:id="rId15"/>
    <p:sldId id="282" r:id="rId16"/>
    <p:sldId id="283" r:id="rId17"/>
    <p:sldId id="284" r:id="rId18"/>
    <p:sldId id="287" r:id="rId19"/>
    <p:sldId id="288" r:id="rId20"/>
    <p:sldId id="286" r:id="rId21"/>
    <p:sldId id="294" r:id="rId22"/>
    <p:sldId id="295" r:id="rId23"/>
    <p:sldId id="273" r:id="rId24"/>
    <p:sldId id="289" r:id="rId25"/>
    <p:sldId id="275"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0066"/>
    <a:srgbClr val="FF0066"/>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52" autoAdjust="0"/>
  </p:normalViewPr>
  <p:slideViewPr>
    <p:cSldViewPr>
      <p:cViewPr>
        <p:scale>
          <a:sx n="77" d="100"/>
          <a:sy n="77" d="100"/>
        </p:scale>
        <p:origin x="-954" y="22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7860D-7A9C-4F0C-8E5C-364A78372E1B}" type="datetimeFigureOut">
              <a:rPr lang="en-US" smtClean="0"/>
              <a:pPr/>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5244A-AB82-4A45-94EF-800D6A12D2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16F96A3-E458-415C-BDCA-BDC3B048EF07}" type="slidenum">
              <a:rPr lang="en-US" smtClean="0"/>
              <a:pPr/>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EAEF82-E9B1-4B7D-88EA-F50290684B0A}"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328247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AEF82-E9B1-4B7D-88EA-F50290684B0A}"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100391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AEF82-E9B1-4B7D-88EA-F50290684B0A}"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258277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6FC9240-F61E-497A-AC77-C5B04F69EA47}" type="datetimeFigureOut">
              <a:rPr lang="vi-VN"/>
              <a:pPr>
                <a:defRPr/>
              </a:pPr>
              <a:t>04/11/2016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73ACE7-E0BA-43A9-A95C-D47EBE1D1F1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754" y="272110"/>
            <a:ext cx="8228493" cy="114583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754" y="1600768"/>
            <a:ext cx="4025649" cy="4525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599" y="1600768"/>
            <a:ext cx="4025648" cy="4525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E0F1D9-C8BF-4576-9DF8-49D9BFF6505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AEF82-E9B1-4B7D-88EA-F50290684B0A}"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287513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EAEF82-E9B1-4B7D-88EA-F50290684B0A}"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236828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EAEF82-E9B1-4B7D-88EA-F50290684B0A}"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312709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EAEF82-E9B1-4B7D-88EA-F50290684B0A}" type="datetimeFigureOut">
              <a:rPr lang="en-US" smtClean="0"/>
              <a:pPr/>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850567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EAEF82-E9B1-4B7D-88EA-F50290684B0A}" type="datetimeFigureOut">
              <a:rPr lang="en-US" smtClean="0"/>
              <a:pPr/>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10850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AEF82-E9B1-4B7D-88EA-F50290684B0A}" type="datetimeFigureOut">
              <a:rPr lang="en-US" smtClean="0"/>
              <a:pPr/>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234356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AEF82-E9B1-4B7D-88EA-F50290684B0A}"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373074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AEF82-E9B1-4B7D-88EA-F50290684B0A}"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177965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AEF82-E9B1-4B7D-88EA-F50290684B0A}" type="datetimeFigureOut">
              <a:rPr lang="en-US" smtClean="0"/>
              <a:pPr/>
              <a:t>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324FB-9062-4FF6-AE22-DCA0DFA83B9D}" type="slidenum">
              <a:rPr lang="en-US" smtClean="0"/>
              <a:pPr/>
              <a:t>‹#›</a:t>
            </a:fld>
            <a:endParaRPr lang="en-US"/>
          </a:p>
        </p:txBody>
      </p:sp>
    </p:spTree>
    <p:extLst>
      <p:ext uri="{BB962C8B-B14F-4D97-AF65-F5344CB8AC3E}">
        <p14:creationId xmlns="" xmlns:p14="http://schemas.microsoft.com/office/powerpoint/2010/main" val="140184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slide" Target="slide17.xml"/><Relationship Id="rId2" Type="http://schemas.openxmlformats.org/officeDocument/2006/relationships/image" Target="../media/image32.gif"/><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ompaq\Pictures\Im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36187" y="152400"/>
            <a:ext cx="8810169"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CHÀO M</a:t>
            </a:r>
            <a:r>
              <a:rPr lang="vi-VN"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ỪNG</a:t>
            </a:r>
            <a:r>
              <a:rPr lang="en-US"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QUÝ THẦY CÔ</a:t>
            </a:r>
          </a:p>
          <a:p>
            <a:pPr algn="ctr"/>
            <a:r>
              <a:rPr lang="en-US"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VỀ D</a:t>
            </a:r>
            <a:r>
              <a:rPr lang="vi-VN"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Ự</a:t>
            </a:r>
            <a:r>
              <a:rPr lang="en-US"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GI</a:t>
            </a:r>
            <a:r>
              <a:rPr lang="vi-VN"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Ờ</a:t>
            </a:r>
            <a:r>
              <a:rPr lang="en-US"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THĂM L</a:t>
            </a:r>
            <a:r>
              <a:rPr lang="vi-VN"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ỚP</a:t>
            </a:r>
            <a:r>
              <a:rPr lang="en-US"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en-US" sz="4800" b="1" cap="none"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9925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6955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23850" y="188913"/>
            <a:ext cx="8424863" cy="5416550"/>
          </a:xfrm>
          <a:prstGeom prst="rect">
            <a:avLst/>
          </a:prstGeom>
          <a:noFill/>
          <a:ln w="9525">
            <a:noFill/>
            <a:miter lim="800000"/>
            <a:headEnd/>
            <a:tailEnd/>
          </a:ln>
          <a:effectLst/>
        </p:spPr>
        <p:txBody>
          <a:bodyPr lIns="0" tIns="0" rIns="0" bIns="0">
            <a:spAutoFit/>
          </a:bodyPr>
          <a:lstStyle/>
          <a:p>
            <a:pPr marL="342900" indent="-342900" algn="ctr">
              <a:lnSpc>
                <a:spcPct val="115000"/>
              </a:lnSpc>
              <a:spcBef>
                <a:spcPct val="25000"/>
              </a:spcBef>
            </a:pPr>
            <a:r>
              <a:rPr lang="en-US" sz="2400" b="1">
                <a:solidFill>
                  <a:srgbClr val="0000FF"/>
                </a:solidFill>
                <a:latin typeface="Times New Roman" pitchFamily="18" charset="0"/>
                <a:cs typeface="Times New Roman" pitchFamily="18" charset="0"/>
              </a:rPr>
              <a:t>Nguyên nhân kinh tế Mĩ bị suy giảm:</a:t>
            </a:r>
          </a:p>
          <a:p>
            <a:pPr marL="342900" indent="-342900" algn="just">
              <a:lnSpc>
                <a:spcPct val="115000"/>
              </a:lnSpc>
              <a:spcBef>
                <a:spcPct val="25000"/>
              </a:spcBef>
            </a:pPr>
            <a:r>
              <a:rPr lang="en-US" sz="2400">
                <a:latin typeface="Times New Roman" pitchFamily="18" charset="0"/>
                <a:cs typeface="Times New Roman" pitchFamily="18" charset="0"/>
              </a:rPr>
              <a:t>1</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Sau khi khôi phục kinh tế Tây Âu và Nhật Bản vươn lên thành những trung tâm kinh tế cạnh tranh gay gắt với Mỹ</a:t>
            </a:r>
          </a:p>
          <a:p>
            <a:pPr marL="342900" indent="-342900" algn="just">
              <a:lnSpc>
                <a:spcPct val="115000"/>
              </a:lnSpc>
              <a:spcBef>
                <a:spcPct val="25000"/>
              </a:spcBef>
            </a:pPr>
            <a:r>
              <a:rPr lang="en-US" sz="2400">
                <a:latin typeface="Times New Roman" pitchFamily="18" charset="0"/>
                <a:cs typeface="Times New Roman" pitchFamily="18" charset="0"/>
              </a:rPr>
              <a:t>2. Kinh tế không ổn định do vấp phải nhiều cuộc suy thoái, khủng hoảng</a:t>
            </a:r>
          </a:p>
          <a:p>
            <a:pPr marL="342900" indent="-342900" algn="just">
              <a:lnSpc>
                <a:spcPct val="115000"/>
              </a:lnSpc>
              <a:spcBef>
                <a:spcPct val="25000"/>
              </a:spcBef>
            </a:pPr>
            <a:r>
              <a:rPr lang="en-US" sz="2400">
                <a:latin typeface="Times New Roman" pitchFamily="18" charset="0"/>
                <a:cs typeface="Times New Roman" pitchFamily="18" charset="0"/>
              </a:rPr>
              <a:t>3. Do theo đuổi tham vọng bá chủ trên thế giới, Mỹ đã phải chi những khoản tiền khổng lồ cho việc chạy đua vũ trang, sản xuất các loại vũ khí hiện đại rất tốn kém, thiết lập hàng nghìn căn cứ quân sự và nhất là tiến hành các cuộc chiến tranh xâm lược</a:t>
            </a:r>
          </a:p>
          <a:p>
            <a:pPr marL="342900" indent="-342900" algn="just">
              <a:lnSpc>
                <a:spcPct val="115000"/>
              </a:lnSpc>
              <a:spcBef>
                <a:spcPct val="25000"/>
              </a:spcBef>
            </a:pPr>
            <a:r>
              <a:rPr lang="en-US" sz="2400">
                <a:latin typeface="Times New Roman" pitchFamily="18" charset="0"/>
                <a:cs typeface="Times New Roman" pitchFamily="18" charset="0"/>
              </a:rPr>
              <a:t>4. Sự giàu nghèo quá chênh lệch các tầng lớp trong xã hội, nhất là ở các nhóm dân cư - tầng lớp lao động bậc thấp, là nguồn gốc gây nên sự không ổn định về kinh tế và xã hội ở Mỹ.</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4800600" y="4038600"/>
            <a:ext cx="4059238" cy="2541588"/>
            <a:chOff x="3096" y="2556"/>
            <a:chExt cx="2316" cy="1684"/>
          </a:xfrm>
        </p:grpSpPr>
        <p:pic>
          <p:nvPicPr>
            <p:cNvPr id="10250" name="Picture 12" descr="f15-23sq01"/>
            <p:cNvPicPr>
              <a:picLocks noChangeAspect="1" noChangeArrowheads="1"/>
            </p:cNvPicPr>
            <p:nvPr/>
          </p:nvPicPr>
          <p:blipFill>
            <a:blip r:embed="rId2"/>
            <a:srcRect/>
            <a:stretch>
              <a:fillRect/>
            </a:stretch>
          </p:blipFill>
          <p:spPr bwMode="auto">
            <a:xfrm>
              <a:off x="3096" y="2592"/>
              <a:ext cx="2316" cy="1648"/>
            </a:xfrm>
            <a:prstGeom prst="rect">
              <a:avLst/>
            </a:prstGeom>
            <a:noFill/>
            <a:ln w="57150" cmpd="thinThick">
              <a:solidFill>
                <a:schemeClr val="tx1"/>
              </a:solidFill>
              <a:miter lim="800000"/>
              <a:headEnd/>
              <a:tailEnd/>
            </a:ln>
          </p:spPr>
        </p:pic>
        <p:sp>
          <p:nvSpPr>
            <p:cNvPr id="10251" name="Text Box 14"/>
            <p:cNvSpPr txBox="1">
              <a:spLocks noChangeArrowheads="1"/>
            </p:cNvSpPr>
            <p:nvPr/>
          </p:nvSpPr>
          <p:spPr bwMode="auto">
            <a:xfrm>
              <a:off x="3168" y="2556"/>
              <a:ext cx="2016" cy="328"/>
            </a:xfrm>
            <a:prstGeom prst="rect">
              <a:avLst/>
            </a:prstGeom>
            <a:noFill/>
            <a:ln w="9525">
              <a:noFill/>
              <a:miter lim="800000"/>
              <a:headEnd/>
              <a:tailEnd/>
            </a:ln>
          </p:spPr>
          <p:txBody>
            <a:bodyPr lIns="112672" tIns="56336" rIns="112672" bIns="56336">
              <a:spAutoFit/>
            </a:bodyPr>
            <a:lstStyle/>
            <a:p>
              <a:pPr algn="ctr" defTabSz="1127125">
                <a:spcBef>
                  <a:spcPct val="50000"/>
                </a:spcBef>
              </a:pPr>
              <a:r>
                <a:rPr lang="en-US" sz="2200" b="1">
                  <a:solidFill>
                    <a:srgbClr val="FF0000"/>
                  </a:solidFill>
                  <a:latin typeface=".VnArial" pitchFamily="34" charset="0"/>
                </a:rPr>
                <a:t>M¸y bay siªu thanh</a:t>
              </a:r>
            </a:p>
          </p:txBody>
        </p:sp>
      </p:grpSp>
      <p:pic>
        <p:nvPicPr>
          <p:cNvPr id="10243" name="Picture 10" descr="nuclear1"/>
          <p:cNvPicPr>
            <a:picLocks noChangeAspect="1" noChangeArrowheads="1"/>
          </p:cNvPicPr>
          <p:nvPr/>
        </p:nvPicPr>
        <p:blipFill>
          <a:blip r:embed="rId3"/>
          <a:srcRect/>
          <a:stretch>
            <a:fillRect/>
          </a:stretch>
        </p:blipFill>
        <p:spPr bwMode="auto">
          <a:xfrm>
            <a:off x="381000" y="404813"/>
            <a:ext cx="4038600" cy="3475037"/>
          </a:xfrm>
          <a:prstGeom prst="rect">
            <a:avLst/>
          </a:prstGeom>
          <a:noFill/>
          <a:ln w="57150" cmpd="thinThick">
            <a:solidFill>
              <a:schemeClr val="tx1"/>
            </a:solidFill>
            <a:miter lim="800000"/>
            <a:headEnd/>
            <a:tailEnd/>
          </a:ln>
        </p:spPr>
      </p:pic>
      <p:grpSp>
        <p:nvGrpSpPr>
          <p:cNvPr id="3" name="Group 27"/>
          <p:cNvGrpSpPr>
            <a:grpSpLocks/>
          </p:cNvGrpSpPr>
          <p:nvPr/>
        </p:nvGrpSpPr>
        <p:grpSpPr bwMode="auto">
          <a:xfrm>
            <a:off x="4800600" y="476250"/>
            <a:ext cx="4038600" cy="3409950"/>
            <a:chOff x="3050" y="952"/>
            <a:chExt cx="2544" cy="1488"/>
          </a:xfrm>
        </p:grpSpPr>
        <p:pic>
          <p:nvPicPr>
            <p:cNvPr id="10248" name="Picture 24" descr="ten lua"/>
            <p:cNvPicPr>
              <a:picLocks noChangeAspect="1" noChangeArrowheads="1"/>
            </p:cNvPicPr>
            <p:nvPr/>
          </p:nvPicPr>
          <p:blipFill>
            <a:blip r:embed="rId4"/>
            <a:srcRect/>
            <a:stretch>
              <a:fillRect/>
            </a:stretch>
          </p:blipFill>
          <p:spPr bwMode="auto">
            <a:xfrm>
              <a:off x="3050" y="952"/>
              <a:ext cx="2544" cy="1488"/>
            </a:xfrm>
            <a:prstGeom prst="rect">
              <a:avLst/>
            </a:prstGeom>
            <a:noFill/>
            <a:ln w="57150" cmpd="thinThick">
              <a:solidFill>
                <a:schemeClr val="tx1"/>
              </a:solidFill>
              <a:miter lim="800000"/>
              <a:headEnd/>
              <a:tailEnd/>
            </a:ln>
          </p:spPr>
        </p:pic>
        <p:sp>
          <p:nvSpPr>
            <p:cNvPr id="10249" name="Rectangle 26"/>
            <p:cNvSpPr>
              <a:spLocks noChangeArrowheads="1"/>
            </p:cNvSpPr>
            <p:nvPr/>
          </p:nvSpPr>
          <p:spPr bwMode="auto">
            <a:xfrm>
              <a:off x="3595" y="2099"/>
              <a:ext cx="1682" cy="195"/>
            </a:xfrm>
            <a:prstGeom prst="rect">
              <a:avLst/>
            </a:prstGeom>
            <a:noFill/>
            <a:ln w="9525">
              <a:noFill/>
              <a:miter lim="800000"/>
              <a:headEnd/>
              <a:tailEnd/>
            </a:ln>
          </p:spPr>
          <p:txBody>
            <a:bodyPr wrap="none" lIns="112672" tIns="56336" rIns="112672" bIns="56336">
              <a:spAutoFit/>
            </a:bodyPr>
            <a:lstStyle/>
            <a:p>
              <a:pPr algn="ctr" defTabSz="1127125">
                <a:spcBef>
                  <a:spcPct val="50000"/>
                </a:spcBef>
              </a:pPr>
              <a:r>
                <a:rPr lang="en-US" sz="2200" b="1">
                  <a:solidFill>
                    <a:srgbClr val="FFFF00"/>
                  </a:solidFill>
                  <a:latin typeface=".VnArial" pitchFamily="34" charset="0"/>
                </a:rPr>
                <a:t>Tªn löa chiÕn l­îc</a:t>
              </a:r>
            </a:p>
          </p:txBody>
        </p:sp>
      </p:grpSp>
      <p:pic>
        <p:nvPicPr>
          <p:cNvPr id="10245" name="Picture 31" descr="CAK34LMT"/>
          <p:cNvPicPr>
            <a:picLocks noChangeAspect="1" noChangeArrowheads="1"/>
          </p:cNvPicPr>
          <p:nvPr/>
        </p:nvPicPr>
        <p:blipFill>
          <a:blip r:embed="rId5"/>
          <a:srcRect/>
          <a:stretch>
            <a:fillRect/>
          </a:stretch>
        </p:blipFill>
        <p:spPr bwMode="auto">
          <a:xfrm>
            <a:off x="381000" y="4038600"/>
            <a:ext cx="4116388" cy="2516188"/>
          </a:xfrm>
          <a:prstGeom prst="rect">
            <a:avLst/>
          </a:prstGeom>
          <a:noFill/>
          <a:ln w="57150" cmpd="thickThin">
            <a:solidFill>
              <a:schemeClr val="tx1"/>
            </a:solidFill>
            <a:miter lim="800000"/>
            <a:headEnd/>
            <a:tailEnd/>
          </a:ln>
        </p:spPr>
      </p:pic>
      <p:sp>
        <p:nvSpPr>
          <p:cNvPr id="10246" name="Text Box 32"/>
          <p:cNvSpPr txBox="1">
            <a:spLocks noChangeArrowheads="1"/>
          </p:cNvSpPr>
          <p:nvPr/>
        </p:nvSpPr>
        <p:spPr bwMode="auto">
          <a:xfrm>
            <a:off x="1143000" y="6170613"/>
            <a:ext cx="2819400" cy="431800"/>
          </a:xfrm>
          <a:prstGeom prst="rect">
            <a:avLst/>
          </a:prstGeom>
          <a:noFill/>
          <a:ln w="9525">
            <a:noFill/>
            <a:miter lim="800000"/>
            <a:headEnd/>
            <a:tailEnd/>
          </a:ln>
        </p:spPr>
        <p:txBody>
          <a:bodyPr lIns="91434" tIns="45717" rIns="91434" bIns="45717">
            <a:spAutoFit/>
          </a:bodyPr>
          <a:lstStyle/>
          <a:p>
            <a:pPr algn="ctr" defTabSz="1127125">
              <a:spcBef>
                <a:spcPct val="50000"/>
              </a:spcBef>
            </a:pPr>
            <a:r>
              <a:rPr lang="en-US" sz="2000" b="1">
                <a:solidFill>
                  <a:srgbClr val="FF0000"/>
                </a:solidFill>
                <a:latin typeface=".VnArial" pitchFamily="34" charset="0"/>
              </a:rPr>
              <a:t>M¸y bay tµng h×nh</a:t>
            </a:r>
          </a:p>
        </p:txBody>
      </p:sp>
      <p:sp>
        <p:nvSpPr>
          <p:cNvPr id="10247" name="Text Box 33"/>
          <p:cNvSpPr txBox="1">
            <a:spLocks noChangeArrowheads="1"/>
          </p:cNvSpPr>
          <p:nvPr/>
        </p:nvSpPr>
        <p:spPr bwMode="auto">
          <a:xfrm>
            <a:off x="1220788" y="3505200"/>
            <a:ext cx="2589212" cy="471488"/>
          </a:xfrm>
          <a:prstGeom prst="rect">
            <a:avLst/>
          </a:prstGeom>
          <a:noFill/>
          <a:ln w="9525">
            <a:noFill/>
            <a:miter lim="800000"/>
            <a:headEnd/>
            <a:tailEnd/>
          </a:ln>
        </p:spPr>
        <p:txBody>
          <a:bodyPr lIns="91434" tIns="45717" rIns="91434" bIns="45717">
            <a:spAutoFit/>
          </a:bodyPr>
          <a:lstStyle/>
          <a:p>
            <a:pPr algn="ctr" defTabSz="1127125">
              <a:spcBef>
                <a:spcPct val="50000"/>
              </a:spcBef>
            </a:pPr>
            <a:r>
              <a:rPr lang="en-US" sz="2200" b="1">
                <a:solidFill>
                  <a:srgbClr val="FF3300"/>
                </a:solidFill>
                <a:latin typeface=".VnArial" pitchFamily="34" charset="0"/>
              </a:rPr>
              <a:t>Bom nguyªn tö</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3.gstatic.com/images?q=tbn:ANd9GcQThlrkiqD9dyLMpwph-gFV2DCyuP8viDZvHQWIln87WoqNdfeWng"/>
          <p:cNvPicPr>
            <a:picLocks noChangeAspect="1" noChangeArrowheads="1"/>
          </p:cNvPicPr>
          <p:nvPr/>
        </p:nvPicPr>
        <p:blipFill>
          <a:blip r:embed="rId2"/>
          <a:srcRect/>
          <a:stretch>
            <a:fillRect/>
          </a:stretch>
        </p:blipFill>
        <p:spPr bwMode="auto">
          <a:xfrm>
            <a:off x="230723" y="265732"/>
            <a:ext cx="8682555" cy="62244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20_My_XH_Cao_Oc"/>
          <p:cNvPicPr>
            <a:picLocks noChangeAspect="1" noChangeArrowheads="1"/>
          </p:cNvPicPr>
          <p:nvPr/>
        </p:nvPicPr>
        <p:blipFill>
          <a:blip r:embed="rId2"/>
          <a:srcRect/>
          <a:stretch>
            <a:fillRect/>
          </a:stretch>
        </p:blipFill>
        <p:spPr bwMode="auto">
          <a:xfrm>
            <a:off x="395288" y="3213100"/>
            <a:ext cx="3671887" cy="2736850"/>
          </a:xfrm>
          <a:prstGeom prst="rect">
            <a:avLst/>
          </a:prstGeom>
          <a:noFill/>
          <a:ln w="38100">
            <a:solidFill>
              <a:schemeClr val="bg1"/>
            </a:solidFill>
            <a:miter lim="800000"/>
            <a:headEnd/>
            <a:tailEnd/>
          </a:ln>
        </p:spPr>
      </p:pic>
      <p:pic>
        <p:nvPicPr>
          <p:cNvPr id="14339" name="Picture 7" descr="thanh phố Mĩ"/>
          <p:cNvPicPr>
            <a:picLocks noChangeAspect="1" noChangeArrowheads="1"/>
          </p:cNvPicPr>
          <p:nvPr/>
        </p:nvPicPr>
        <p:blipFill>
          <a:blip r:embed="rId3" cstate="print"/>
          <a:srcRect/>
          <a:stretch>
            <a:fillRect/>
          </a:stretch>
        </p:blipFill>
        <p:spPr bwMode="auto">
          <a:xfrm>
            <a:off x="323850" y="188913"/>
            <a:ext cx="3733800" cy="2592387"/>
          </a:xfrm>
          <a:prstGeom prst="rect">
            <a:avLst/>
          </a:prstGeom>
          <a:noFill/>
          <a:ln w="38100">
            <a:solidFill>
              <a:schemeClr val="bg1"/>
            </a:solidFill>
            <a:miter lim="800000"/>
            <a:headEnd/>
            <a:tailEnd/>
          </a:ln>
        </p:spPr>
      </p:pic>
      <p:pic>
        <p:nvPicPr>
          <p:cNvPr id="14340" name="Picture 8" descr="Hình ảnh dân nghèo tại Mỹ"/>
          <p:cNvPicPr>
            <a:picLocks noChangeAspect="1" noChangeArrowheads="1"/>
          </p:cNvPicPr>
          <p:nvPr/>
        </p:nvPicPr>
        <p:blipFill>
          <a:blip r:embed="rId4"/>
          <a:srcRect/>
          <a:stretch>
            <a:fillRect/>
          </a:stretch>
        </p:blipFill>
        <p:spPr bwMode="auto">
          <a:xfrm>
            <a:off x="5076825" y="188913"/>
            <a:ext cx="3835400" cy="2519362"/>
          </a:xfrm>
          <a:prstGeom prst="rect">
            <a:avLst/>
          </a:prstGeom>
          <a:noFill/>
          <a:ln w="9525">
            <a:noFill/>
            <a:miter lim="800000"/>
            <a:headEnd/>
            <a:tailEnd/>
          </a:ln>
        </p:spPr>
      </p:pic>
      <p:grpSp>
        <p:nvGrpSpPr>
          <p:cNvPr id="2" name="Group 9"/>
          <p:cNvGrpSpPr>
            <a:grpSpLocks/>
          </p:cNvGrpSpPr>
          <p:nvPr/>
        </p:nvGrpSpPr>
        <p:grpSpPr bwMode="auto">
          <a:xfrm>
            <a:off x="5003800" y="3357563"/>
            <a:ext cx="3889375" cy="2735262"/>
            <a:chOff x="2880" y="2256"/>
            <a:chExt cx="2880" cy="2021"/>
          </a:xfrm>
        </p:grpSpPr>
        <p:pic>
          <p:nvPicPr>
            <p:cNvPr id="14349" name="Picture 10" descr="tre em ngheo mĩ"/>
            <p:cNvPicPr>
              <a:picLocks noChangeAspect="1" noChangeArrowheads="1"/>
            </p:cNvPicPr>
            <p:nvPr/>
          </p:nvPicPr>
          <p:blipFill>
            <a:blip r:embed="rId5"/>
            <a:srcRect/>
            <a:stretch>
              <a:fillRect/>
            </a:stretch>
          </p:blipFill>
          <p:spPr bwMode="auto">
            <a:xfrm>
              <a:off x="2928" y="2256"/>
              <a:ext cx="2832" cy="2021"/>
            </a:xfrm>
            <a:prstGeom prst="rect">
              <a:avLst/>
            </a:prstGeom>
            <a:noFill/>
            <a:ln w="38100">
              <a:solidFill>
                <a:schemeClr val="bg1"/>
              </a:solidFill>
              <a:miter lim="800000"/>
              <a:headEnd/>
              <a:tailEnd/>
            </a:ln>
          </p:spPr>
        </p:pic>
        <p:sp>
          <p:nvSpPr>
            <p:cNvPr id="14350" name="Text Box 11"/>
            <p:cNvSpPr txBox="1">
              <a:spLocks noChangeArrowheads="1"/>
            </p:cNvSpPr>
            <p:nvPr/>
          </p:nvSpPr>
          <p:spPr bwMode="auto">
            <a:xfrm>
              <a:off x="2880" y="3834"/>
              <a:ext cx="2880" cy="244"/>
            </a:xfrm>
            <a:prstGeom prst="rect">
              <a:avLst/>
            </a:prstGeom>
            <a:solidFill>
              <a:schemeClr val="bg1"/>
            </a:solidFill>
            <a:ln w="19050">
              <a:solidFill>
                <a:schemeClr val="bg1"/>
              </a:solidFill>
              <a:miter lim="800000"/>
              <a:headEnd/>
              <a:tailEnd/>
            </a:ln>
            <a:effectLst/>
          </p:spPr>
          <p:txBody>
            <a:bodyPr lIns="91403" tIns="45701" rIns="91403" bIns="45701">
              <a:spAutoFit/>
            </a:bodyPr>
            <a:lstStyle/>
            <a:p>
              <a:pPr algn="ctr" defTabSz="912813">
                <a:lnSpc>
                  <a:spcPct val="120000"/>
                </a:lnSpc>
                <a:spcBef>
                  <a:spcPct val="50000"/>
                </a:spcBef>
              </a:pPr>
              <a:r>
                <a:rPr lang="en-US" sz="1200" b="1">
                  <a:solidFill>
                    <a:srgbClr val="0000FF"/>
                  </a:solidFill>
                  <a:cs typeface="Arial" charset="0"/>
                </a:rPr>
                <a:t>25% dân số Mĩ sống trong những căn nhà ổ chuột </a:t>
              </a:r>
            </a:p>
          </p:txBody>
        </p:sp>
      </p:grpSp>
      <p:sp>
        <p:nvSpPr>
          <p:cNvPr id="14342" name="Text Box 12"/>
          <p:cNvSpPr txBox="1">
            <a:spLocks noChangeArrowheads="1"/>
          </p:cNvSpPr>
          <p:nvPr/>
        </p:nvSpPr>
        <p:spPr bwMode="auto">
          <a:xfrm>
            <a:off x="5724525" y="2852738"/>
            <a:ext cx="2952750" cy="457200"/>
          </a:xfrm>
          <a:prstGeom prst="rect">
            <a:avLst/>
          </a:prstGeom>
          <a:noFill/>
          <a:ln w="9525">
            <a:noFill/>
            <a:miter lim="800000"/>
            <a:headEnd/>
            <a:tailEnd/>
          </a:ln>
          <a:effectLst/>
        </p:spPr>
        <p:txBody>
          <a:bodyPr>
            <a:spAutoFit/>
          </a:bodyPr>
          <a:lstStyle/>
          <a:p>
            <a:r>
              <a:rPr lang="en-US" sz="1100">
                <a:cs typeface="Arial" charset="0"/>
              </a:rPr>
              <a:t>  </a:t>
            </a:r>
            <a:r>
              <a:rPr lang="en-US" sz="1200" b="1">
                <a:solidFill>
                  <a:srgbClr val="0000FF"/>
                </a:solidFill>
                <a:cs typeface="Arial" charset="0"/>
              </a:rPr>
              <a:t>MÔI TRƯỜNG VÀ CUỘC SỐNG NGHÈO  KHỔ MÃI ĐEO BÁM CÁC EM</a:t>
            </a:r>
          </a:p>
        </p:txBody>
      </p:sp>
      <p:grpSp>
        <p:nvGrpSpPr>
          <p:cNvPr id="3" name="Group 13"/>
          <p:cNvGrpSpPr>
            <a:grpSpLocks/>
          </p:cNvGrpSpPr>
          <p:nvPr/>
        </p:nvGrpSpPr>
        <p:grpSpPr bwMode="auto">
          <a:xfrm>
            <a:off x="3132138" y="1989138"/>
            <a:ext cx="3049587" cy="2136775"/>
            <a:chOff x="1728" y="1391"/>
            <a:chExt cx="1920" cy="1345"/>
          </a:xfrm>
        </p:grpSpPr>
        <p:sp>
          <p:nvSpPr>
            <p:cNvPr id="69646" name="Text Box 14"/>
            <p:cNvSpPr txBox="1">
              <a:spLocks noChangeArrowheads="1"/>
            </p:cNvSpPr>
            <p:nvPr/>
          </p:nvSpPr>
          <p:spPr bwMode="auto">
            <a:xfrm rot="10800000">
              <a:off x="2256" y="1440"/>
              <a:ext cx="1392" cy="1296"/>
            </a:xfrm>
            <a:prstGeom prst="rect">
              <a:avLst/>
            </a:prstGeom>
            <a:noFill/>
            <a:ln>
              <a:noFill/>
            </a:ln>
            <a:effectLst/>
            <a:extLst>
              <a:ext uri="{909E8E84-426E-40DD-AFC4-6F175D3DCCD1}">
                <a14:hiddenFill xmlns="" xmlns:a14="http://schemas.microsoft.com/office/drawing/2010/main">
                  <a:gradFill rotWithShape="1">
                    <a:gsLst>
                      <a:gs pos="0">
                        <a:srgbClr val="00FFFF"/>
                      </a:gs>
                      <a:gs pos="50000">
                        <a:schemeClr val="bg1"/>
                      </a:gs>
                      <a:gs pos="100000">
                        <a:srgbClr val="00FFFF"/>
                      </a:gs>
                    </a:gsLst>
                    <a:lin ang="189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03" tIns="45701" rIns="91403" bIns="45701">
              <a:spAutoFit/>
            </a:bodyPr>
            <a:lstStyle>
              <a:lvl1pPr defTabSz="912813">
                <a:defRPr>
                  <a:solidFill>
                    <a:schemeClr val="tx1"/>
                  </a:solidFill>
                  <a:latin typeface="Arial" charset="0"/>
                </a:defRPr>
              </a:lvl1pPr>
              <a:lvl2pPr defTabSz="912813">
                <a:defRPr>
                  <a:solidFill>
                    <a:schemeClr val="tx1"/>
                  </a:solidFill>
                  <a:latin typeface="Arial" charset="0"/>
                </a:defRPr>
              </a:lvl2pPr>
              <a:lvl3pPr marL="912813" defTabSz="912813">
                <a:defRPr>
                  <a:solidFill>
                    <a:schemeClr val="tx1"/>
                  </a:solidFill>
                  <a:latin typeface="Arial" charset="0"/>
                </a:defRPr>
              </a:lvl3pPr>
              <a:lvl4pPr defTabSz="912813">
                <a:defRPr>
                  <a:solidFill>
                    <a:schemeClr val="tx1"/>
                  </a:solidFill>
                  <a:latin typeface="Arial" charset="0"/>
                </a:defRPr>
              </a:lvl4pPr>
              <a:lvl5pPr defTabSz="912813">
                <a:defRPr>
                  <a:solidFill>
                    <a:schemeClr val="tx1"/>
                  </a:solidFill>
                  <a:latin typeface="Arial" charset="0"/>
                </a:defRPr>
              </a:lvl5pPr>
              <a:lvl6pPr defTabSz="912813" fontAlgn="base">
                <a:spcBef>
                  <a:spcPct val="0"/>
                </a:spcBef>
                <a:spcAft>
                  <a:spcPct val="0"/>
                </a:spcAft>
                <a:defRPr>
                  <a:solidFill>
                    <a:schemeClr val="tx1"/>
                  </a:solidFill>
                  <a:latin typeface="Arial" charset="0"/>
                </a:defRPr>
              </a:lvl6pPr>
              <a:lvl7pPr defTabSz="912813" fontAlgn="base">
                <a:spcBef>
                  <a:spcPct val="0"/>
                </a:spcBef>
                <a:spcAft>
                  <a:spcPct val="0"/>
                </a:spcAft>
                <a:defRPr>
                  <a:solidFill>
                    <a:schemeClr val="tx1"/>
                  </a:solidFill>
                  <a:latin typeface="Arial" charset="0"/>
                </a:defRPr>
              </a:lvl7pPr>
              <a:lvl8pPr defTabSz="912813" fontAlgn="base">
                <a:spcBef>
                  <a:spcPct val="0"/>
                </a:spcBef>
                <a:spcAft>
                  <a:spcPct val="0"/>
                </a:spcAft>
                <a:defRPr>
                  <a:solidFill>
                    <a:schemeClr val="tx1"/>
                  </a:solidFill>
                  <a:latin typeface="Arial" charset="0"/>
                </a:defRPr>
              </a:lvl8pPr>
              <a:lvl9pPr defTabSz="912813" fontAlgn="base">
                <a:spcBef>
                  <a:spcPct val="0"/>
                </a:spcBef>
                <a:spcAft>
                  <a:spcPct val="0"/>
                </a:spcAft>
                <a:defRPr>
                  <a:solidFill>
                    <a:schemeClr val="tx1"/>
                  </a:solidFill>
                  <a:latin typeface="Arial" charset="0"/>
                </a:defRPr>
              </a:lvl9pPr>
            </a:lstStyle>
            <a:p>
              <a:pPr algn="ctr">
                <a:spcBef>
                  <a:spcPct val="50000"/>
                </a:spcBef>
                <a:defRPr/>
              </a:pPr>
              <a:r>
                <a:rPr lang="en-US" sz="12900" smtClean="0">
                  <a:solidFill>
                    <a:srgbClr val="FF0000"/>
                  </a:solidFill>
                  <a:sym typeface="Webdings" pitchFamily="18" charset="2"/>
                </a:rPr>
                <a:t>&gt;</a:t>
              </a:r>
            </a:p>
          </p:txBody>
        </p:sp>
        <p:sp>
          <p:nvSpPr>
            <p:cNvPr id="69647" name="Text Box 15"/>
            <p:cNvSpPr txBox="1">
              <a:spLocks noChangeArrowheads="1"/>
            </p:cNvSpPr>
            <p:nvPr/>
          </p:nvSpPr>
          <p:spPr bwMode="auto">
            <a:xfrm>
              <a:off x="1728" y="1391"/>
              <a:ext cx="1392" cy="1295"/>
            </a:xfrm>
            <a:prstGeom prst="rect">
              <a:avLst/>
            </a:prstGeom>
            <a:noFill/>
            <a:ln>
              <a:noFill/>
            </a:ln>
            <a:effectLst/>
            <a:extLst>
              <a:ext uri="{909E8E84-426E-40DD-AFC4-6F175D3DCCD1}">
                <a14:hiddenFill xmlns="" xmlns:a14="http://schemas.microsoft.com/office/drawing/2010/main">
                  <a:gradFill rotWithShape="1">
                    <a:gsLst>
                      <a:gs pos="0">
                        <a:srgbClr val="00FFFF"/>
                      </a:gs>
                      <a:gs pos="50000">
                        <a:schemeClr val="bg1"/>
                      </a:gs>
                      <a:gs pos="100000">
                        <a:srgbClr val="00FFFF"/>
                      </a:gs>
                    </a:gsLst>
                    <a:lin ang="189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03" tIns="45701" rIns="91403" bIns="45701">
              <a:spAutoFit/>
            </a:bodyPr>
            <a:lstStyle>
              <a:lvl1pPr defTabSz="912813">
                <a:defRPr>
                  <a:solidFill>
                    <a:schemeClr val="tx1"/>
                  </a:solidFill>
                  <a:latin typeface="Arial" charset="0"/>
                </a:defRPr>
              </a:lvl1pPr>
              <a:lvl2pPr defTabSz="912813">
                <a:defRPr>
                  <a:solidFill>
                    <a:schemeClr val="tx1"/>
                  </a:solidFill>
                  <a:latin typeface="Arial" charset="0"/>
                </a:defRPr>
              </a:lvl2pPr>
              <a:lvl3pPr marL="912813" defTabSz="912813">
                <a:defRPr>
                  <a:solidFill>
                    <a:schemeClr val="tx1"/>
                  </a:solidFill>
                  <a:latin typeface="Arial" charset="0"/>
                </a:defRPr>
              </a:lvl3pPr>
              <a:lvl4pPr defTabSz="912813">
                <a:defRPr>
                  <a:solidFill>
                    <a:schemeClr val="tx1"/>
                  </a:solidFill>
                  <a:latin typeface="Arial" charset="0"/>
                </a:defRPr>
              </a:lvl4pPr>
              <a:lvl5pPr defTabSz="912813">
                <a:defRPr>
                  <a:solidFill>
                    <a:schemeClr val="tx1"/>
                  </a:solidFill>
                  <a:latin typeface="Arial" charset="0"/>
                </a:defRPr>
              </a:lvl5pPr>
              <a:lvl6pPr defTabSz="912813" fontAlgn="base">
                <a:spcBef>
                  <a:spcPct val="0"/>
                </a:spcBef>
                <a:spcAft>
                  <a:spcPct val="0"/>
                </a:spcAft>
                <a:defRPr>
                  <a:solidFill>
                    <a:schemeClr val="tx1"/>
                  </a:solidFill>
                  <a:latin typeface="Arial" charset="0"/>
                </a:defRPr>
              </a:lvl6pPr>
              <a:lvl7pPr defTabSz="912813" fontAlgn="base">
                <a:spcBef>
                  <a:spcPct val="0"/>
                </a:spcBef>
                <a:spcAft>
                  <a:spcPct val="0"/>
                </a:spcAft>
                <a:defRPr>
                  <a:solidFill>
                    <a:schemeClr val="tx1"/>
                  </a:solidFill>
                  <a:latin typeface="Arial" charset="0"/>
                </a:defRPr>
              </a:lvl7pPr>
              <a:lvl8pPr defTabSz="912813" fontAlgn="base">
                <a:spcBef>
                  <a:spcPct val="0"/>
                </a:spcBef>
                <a:spcAft>
                  <a:spcPct val="0"/>
                </a:spcAft>
                <a:defRPr>
                  <a:solidFill>
                    <a:schemeClr val="tx1"/>
                  </a:solidFill>
                  <a:latin typeface="Arial" charset="0"/>
                </a:defRPr>
              </a:lvl8pPr>
              <a:lvl9pPr defTabSz="912813" fontAlgn="base">
                <a:spcBef>
                  <a:spcPct val="0"/>
                </a:spcBef>
                <a:spcAft>
                  <a:spcPct val="0"/>
                </a:spcAft>
                <a:defRPr>
                  <a:solidFill>
                    <a:schemeClr val="tx1"/>
                  </a:solidFill>
                  <a:latin typeface="Arial" charset="0"/>
                </a:defRPr>
              </a:lvl9pPr>
            </a:lstStyle>
            <a:p>
              <a:pPr algn="ctr">
                <a:spcBef>
                  <a:spcPct val="50000"/>
                </a:spcBef>
                <a:defRPr/>
              </a:pPr>
              <a:r>
                <a:rPr lang="en-US" sz="12900" smtClean="0">
                  <a:solidFill>
                    <a:srgbClr val="FF0000"/>
                  </a:solidFill>
                  <a:sym typeface="Webdings" pitchFamily="18" charset="2"/>
                </a:rPr>
                <a:t>&gt;</a:t>
              </a:r>
            </a:p>
          </p:txBody>
        </p:sp>
      </p:grpSp>
      <p:sp>
        <p:nvSpPr>
          <p:cNvPr id="14345" name="Text Box 17"/>
          <p:cNvSpPr txBox="1">
            <a:spLocks noChangeArrowheads="1"/>
          </p:cNvSpPr>
          <p:nvPr/>
        </p:nvSpPr>
        <p:spPr bwMode="auto">
          <a:xfrm>
            <a:off x="1042988" y="5949950"/>
            <a:ext cx="2952750" cy="304800"/>
          </a:xfrm>
          <a:prstGeom prst="rect">
            <a:avLst/>
          </a:prstGeom>
          <a:noFill/>
          <a:ln w="9525">
            <a:noFill/>
            <a:miter lim="800000"/>
            <a:headEnd/>
            <a:tailEnd/>
          </a:ln>
          <a:effectLst/>
        </p:spPr>
        <p:txBody>
          <a:bodyPr>
            <a:spAutoFit/>
          </a:bodyPr>
          <a:lstStyle/>
          <a:p>
            <a:r>
              <a:rPr lang="en-US" sz="1100">
                <a:cs typeface="Arial" charset="0"/>
              </a:rPr>
              <a:t>  </a:t>
            </a:r>
            <a:r>
              <a:rPr lang="en-US" sz="1400" b="1">
                <a:solidFill>
                  <a:srgbClr val="0000FF"/>
                </a:solidFill>
                <a:cs typeface="Arial" charset="0"/>
              </a:rPr>
              <a:t>Những tòa nhà cao tầng</a:t>
            </a:r>
          </a:p>
        </p:txBody>
      </p:sp>
      <p:sp>
        <p:nvSpPr>
          <p:cNvPr id="14346" name="Text Box 18"/>
          <p:cNvSpPr txBox="1">
            <a:spLocks noChangeArrowheads="1"/>
          </p:cNvSpPr>
          <p:nvPr/>
        </p:nvSpPr>
        <p:spPr bwMode="auto">
          <a:xfrm>
            <a:off x="539750" y="2852738"/>
            <a:ext cx="2952750" cy="304800"/>
          </a:xfrm>
          <a:prstGeom prst="rect">
            <a:avLst/>
          </a:prstGeom>
          <a:noFill/>
          <a:ln w="9525">
            <a:noFill/>
            <a:miter lim="800000"/>
            <a:headEnd/>
            <a:tailEnd/>
          </a:ln>
          <a:effectLst/>
        </p:spPr>
        <p:txBody>
          <a:bodyPr>
            <a:spAutoFit/>
          </a:bodyPr>
          <a:lstStyle/>
          <a:p>
            <a:r>
              <a:rPr lang="en-US" sz="1100">
                <a:cs typeface="Arial" charset="0"/>
              </a:rPr>
              <a:t>  </a:t>
            </a:r>
            <a:r>
              <a:rPr lang="en-US" sz="1400" b="1">
                <a:solidFill>
                  <a:srgbClr val="0000FF"/>
                </a:solidFill>
                <a:cs typeface="Arial" charset="0"/>
              </a:rPr>
              <a:t>Những dãy phố ban đêm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an chien"/>
          <p:cNvPicPr>
            <a:picLocks noChangeAspect="1" noChangeArrowheads="1"/>
          </p:cNvPicPr>
          <p:nvPr/>
        </p:nvPicPr>
        <p:blipFill>
          <a:blip r:embed="rId3"/>
          <a:srcRect/>
          <a:stretch>
            <a:fillRect/>
          </a:stretch>
        </p:blipFill>
        <p:spPr bwMode="auto">
          <a:xfrm>
            <a:off x="250825" y="260350"/>
            <a:ext cx="4392613" cy="5072063"/>
          </a:xfrm>
          <a:prstGeom prst="rect">
            <a:avLst/>
          </a:prstGeom>
          <a:solidFill>
            <a:schemeClr val="tx1"/>
          </a:solidFill>
          <a:ln w="9525">
            <a:noFill/>
            <a:miter lim="800000"/>
            <a:headEnd/>
            <a:tailEnd/>
          </a:ln>
        </p:spPr>
      </p:pic>
      <p:sp>
        <p:nvSpPr>
          <p:cNvPr id="16387" name="Text Box 3"/>
          <p:cNvSpPr txBox="1">
            <a:spLocks noChangeArrowheads="1"/>
          </p:cNvSpPr>
          <p:nvPr/>
        </p:nvSpPr>
        <p:spPr bwMode="auto">
          <a:xfrm>
            <a:off x="179388" y="5373688"/>
            <a:ext cx="4465637" cy="641350"/>
          </a:xfrm>
          <a:prstGeom prst="rect">
            <a:avLst/>
          </a:prstGeom>
          <a:noFill/>
          <a:ln w="9525">
            <a:noFill/>
            <a:miter lim="800000"/>
            <a:headEnd/>
            <a:tailEnd/>
          </a:ln>
          <a:effectLst/>
        </p:spPr>
        <p:txBody>
          <a:bodyPr>
            <a:spAutoFit/>
          </a:bodyPr>
          <a:lstStyle/>
          <a:p>
            <a:pPr algn="ctr" eaLnBrk="0" hangingPunct="0">
              <a:spcBef>
                <a:spcPct val="50000"/>
              </a:spcBef>
            </a:pPr>
            <a:r>
              <a:rPr lang="en-US" b="1">
                <a:solidFill>
                  <a:srgbClr val="0000FF"/>
                </a:solidFill>
                <a:latin typeface="Times New Roman" pitchFamily="18" charset="0"/>
              </a:rPr>
              <a:t>Nhân dân Mĩ biểu tình phản đối chiến tranh ở Việt Nam</a:t>
            </a:r>
          </a:p>
        </p:txBody>
      </p:sp>
      <p:pic>
        <p:nvPicPr>
          <p:cNvPr id="16388" name="Picture 4" descr="PBCT"/>
          <p:cNvPicPr>
            <a:picLocks noChangeAspect="1" noChangeArrowheads="1"/>
          </p:cNvPicPr>
          <p:nvPr/>
        </p:nvPicPr>
        <p:blipFill>
          <a:blip r:embed="rId4"/>
          <a:srcRect/>
          <a:stretch>
            <a:fillRect/>
          </a:stretch>
        </p:blipFill>
        <p:spPr bwMode="auto">
          <a:xfrm>
            <a:off x="4932363" y="260350"/>
            <a:ext cx="3887787" cy="4968875"/>
          </a:xfrm>
          <a:prstGeom prst="rect">
            <a:avLst/>
          </a:prstGeom>
          <a:noFill/>
          <a:ln w="9525">
            <a:noFill/>
            <a:miter lim="800000"/>
            <a:headEnd/>
            <a:tailEnd/>
          </a:ln>
        </p:spPr>
      </p:pic>
      <p:sp>
        <p:nvSpPr>
          <p:cNvPr id="16389" name="Text Box 5"/>
          <p:cNvSpPr txBox="1">
            <a:spLocks noChangeArrowheads="1"/>
          </p:cNvSpPr>
          <p:nvPr/>
        </p:nvSpPr>
        <p:spPr bwMode="auto">
          <a:xfrm>
            <a:off x="5003800" y="5300663"/>
            <a:ext cx="3816350" cy="915987"/>
          </a:xfrm>
          <a:prstGeom prst="rect">
            <a:avLst/>
          </a:prstGeom>
          <a:noFill/>
          <a:ln w="9525">
            <a:noFill/>
            <a:miter lim="800000"/>
            <a:headEnd/>
            <a:tailEnd/>
          </a:ln>
          <a:effectLst/>
        </p:spPr>
        <p:txBody>
          <a:bodyPr>
            <a:spAutoFit/>
          </a:bodyPr>
          <a:lstStyle/>
          <a:p>
            <a:pPr algn="ctr" eaLnBrk="0" hangingPunct="0">
              <a:spcBef>
                <a:spcPct val="50000"/>
              </a:spcBef>
            </a:pPr>
            <a:r>
              <a:rPr lang="en-US" b="1">
                <a:solidFill>
                  <a:srgbClr val="0000FF"/>
                </a:solidFill>
                <a:latin typeface="Times New Roman" pitchFamily="18" charset="0"/>
              </a:rPr>
              <a:t>Biểu tình chống phân biệt chủng tộc của người da đen “ Mùa hè nóng bỏng “ 1963</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 y="690903"/>
            <a:ext cx="9144000" cy="6141582"/>
            <a:chOff x="0" y="480"/>
            <a:chExt cx="5760" cy="3869"/>
          </a:xfrm>
        </p:grpSpPr>
        <p:pic>
          <p:nvPicPr>
            <p:cNvPr id="23555" name="Picture 27" descr="PBCT"/>
            <p:cNvPicPr>
              <a:picLocks noChangeAspect="1" noChangeArrowheads="1"/>
            </p:cNvPicPr>
            <p:nvPr/>
          </p:nvPicPr>
          <p:blipFill>
            <a:blip r:embed="rId2"/>
            <a:srcRect/>
            <a:stretch>
              <a:fillRect/>
            </a:stretch>
          </p:blipFill>
          <p:spPr bwMode="auto">
            <a:xfrm>
              <a:off x="432" y="480"/>
              <a:ext cx="4800" cy="3125"/>
            </a:xfrm>
            <a:prstGeom prst="rect">
              <a:avLst/>
            </a:prstGeom>
            <a:noFill/>
            <a:ln w="9525">
              <a:noFill/>
              <a:miter lim="800000"/>
              <a:headEnd/>
              <a:tailEnd/>
            </a:ln>
          </p:spPr>
        </p:pic>
        <p:sp>
          <p:nvSpPr>
            <p:cNvPr id="23556" name="Text Box 28"/>
            <p:cNvSpPr txBox="1">
              <a:spLocks noChangeArrowheads="1"/>
            </p:cNvSpPr>
            <p:nvPr/>
          </p:nvSpPr>
          <p:spPr bwMode="auto">
            <a:xfrm>
              <a:off x="0" y="3744"/>
              <a:ext cx="5760" cy="605"/>
            </a:xfrm>
            <a:prstGeom prst="rect">
              <a:avLst/>
            </a:prstGeom>
            <a:noFill/>
            <a:ln w="9525">
              <a:noFill/>
              <a:miter lim="800000"/>
              <a:headEnd/>
              <a:tailEnd/>
            </a:ln>
          </p:spPr>
          <p:txBody>
            <a:bodyPr lIns="74204" tIns="37102" rIns="74204" bIns="37102">
              <a:spAutoFit/>
            </a:bodyPr>
            <a:lstStyle/>
            <a:p>
              <a:pPr>
                <a:spcBef>
                  <a:spcPct val="50000"/>
                </a:spcBef>
              </a:pPr>
              <a:r>
                <a:rPr lang="en-US" sz="2300" dirty="0" err="1">
                  <a:latin typeface=".VnArial" pitchFamily="34" charset="0"/>
                </a:rPr>
                <a:t>BiÓu</a:t>
              </a:r>
              <a:r>
                <a:rPr lang="en-US" sz="2300" dirty="0">
                  <a:latin typeface=".VnArial" pitchFamily="34" charset="0"/>
                </a:rPr>
                <a:t> </a:t>
              </a:r>
              <a:r>
                <a:rPr lang="en-US" sz="2300" dirty="0" err="1">
                  <a:latin typeface=".VnArial" pitchFamily="34" charset="0"/>
                </a:rPr>
                <a:t>t×nh</a:t>
              </a:r>
              <a:r>
                <a:rPr lang="en-US" sz="2300" dirty="0">
                  <a:latin typeface=".VnArial" pitchFamily="34" charset="0"/>
                </a:rPr>
                <a:t> </a:t>
              </a:r>
              <a:r>
                <a:rPr lang="en-US" sz="2300" dirty="0" err="1">
                  <a:latin typeface=".VnArial" pitchFamily="34" charset="0"/>
                </a:rPr>
                <a:t>chèng</a:t>
              </a:r>
              <a:r>
                <a:rPr lang="en-US" sz="2300" dirty="0">
                  <a:latin typeface=".VnArial" pitchFamily="34" charset="0"/>
                </a:rPr>
                <a:t> </a:t>
              </a:r>
              <a:r>
                <a:rPr lang="en-US" sz="2300" dirty="0" err="1">
                  <a:latin typeface=".VnArial" pitchFamily="34" charset="0"/>
                </a:rPr>
                <a:t>ph©n</a:t>
              </a:r>
              <a:r>
                <a:rPr lang="en-US" sz="2300" dirty="0">
                  <a:latin typeface=".VnArial" pitchFamily="34" charset="0"/>
                </a:rPr>
                <a:t> </a:t>
              </a:r>
              <a:r>
                <a:rPr lang="en-US" sz="2300" dirty="0" err="1">
                  <a:latin typeface=".VnArial" pitchFamily="34" charset="0"/>
                </a:rPr>
                <a:t>biÖt</a:t>
              </a:r>
              <a:r>
                <a:rPr lang="en-US" sz="2300" dirty="0">
                  <a:latin typeface=".VnArial" pitchFamily="34" charset="0"/>
                </a:rPr>
                <a:t> </a:t>
              </a:r>
              <a:r>
                <a:rPr lang="en-US" sz="2300" dirty="0" err="1">
                  <a:latin typeface=".VnArial" pitchFamily="34" charset="0"/>
                </a:rPr>
                <a:t>chñng</a:t>
              </a:r>
              <a:r>
                <a:rPr lang="en-US" sz="2300" dirty="0">
                  <a:latin typeface=".VnArial" pitchFamily="34" charset="0"/>
                </a:rPr>
                <a:t> </a:t>
              </a:r>
              <a:r>
                <a:rPr lang="en-US" sz="2300" dirty="0" err="1">
                  <a:latin typeface=".VnArial" pitchFamily="34" charset="0"/>
                </a:rPr>
                <a:t>téc</a:t>
              </a:r>
              <a:r>
                <a:rPr lang="en-US" sz="2300" dirty="0">
                  <a:latin typeface=".VnArial" pitchFamily="34" charset="0"/>
                </a:rPr>
                <a:t>“ </a:t>
              </a:r>
              <a:r>
                <a:rPr lang="en-US" sz="2300" dirty="0" err="1">
                  <a:latin typeface=".VnArial" pitchFamily="34" charset="0"/>
                </a:rPr>
                <a:t>Mïa</a:t>
              </a:r>
              <a:r>
                <a:rPr lang="en-US" sz="2300" dirty="0">
                  <a:latin typeface=".VnArial" pitchFamily="34" charset="0"/>
                </a:rPr>
                <a:t> </a:t>
              </a:r>
              <a:r>
                <a:rPr lang="en-US" sz="2300" dirty="0" err="1">
                  <a:latin typeface=".VnArial" pitchFamily="34" charset="0"/>
                </a:rPr>
                <a:t>hÌ</a:t>
              </a:r>
              <a:r>
                <a:rPr lang="en-US" sz="2300" dirty="0">
                  <a:latin typeface=".VnArial" pitchFamily="34" charset="0"/>
                </a:rPr>
                <a:t> </a:t>
              </a:r>
              <a:r>
                <a:rPr lang="en-US" sz="2300" dirty="0" err="1">
                  <a:latin typeface=".VnArial" pitchFamily="34" charset="0"/>
                </a:rPr>
                <a:t>nãng</a:t>
              </a:r>
              <a:r>
                <a:rPr lang="en-US" sz="2300" dirty="0">
                  <a:latin typeface=".VnArial" pitchFamily="34" charset="0"/>
                </a:rPr>
                <a:t> </a:t>
              </a:r>
              <a:r>
                <a:rPr lang="en-US" sz="2300" dirty="0" err="1">
                  <a:latin typeface=".VnArial" pitchFamily="34" charset="0"/>
                </a:rPr>
                <a:t>báng</a:t>
              </a:r>
              <a:r>
                <a:rPr lang="en-US" sz="2300" dirty="0">
                  <a:latin typeface=".VnArial" pitchFamily="34" charset="0"/>
                </a:rPr>
                <a:t>” </a:t>
              </a:r>
            </a:p>
            <a:p>
              <a:pPr>
                <a:spcBef>
                  <a:spcPct val="50000"/>
                </a:spcBef>
              </a:pPr>
              <a:r>
                <a:rPr lang="en-US" sz="2300" dirty="0">
                  <a:latin typeface=".VnArial" pitchFamily="34" charset="0"/>
                </a:rPr>
                <a:t>ë MÜ  1963</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SC_4555"/>
          <p:cNvPicPr>
            <a:picLocks noChangeAspect="1" noChangeArrowheads="1"/>
          </p:cNvPicPr>
          <p:nvPr/>
        </p:nvPicPr>
        <p:blipFill>
          <a:blip r:embed="rId3"/>
          <a:srcRect/>
          <a:stretch>
            <a:fillRect/>
          </a:stretch>
        </p:blipFill>
        <p:spPr bwMode="auto">
          <a:xfrm>
            <a:off x="380231" y="153062"/>
            <a:ext cx="8763769" cy="6551877"/>
          </a:xfrm>
          <a:prstGeom prst="rect">
            <a:avLst/>
          </a:prstGeom>
          <a:noFill/>
          <a:ln w="9525">
            <a:noFill/>
            <a:miter lim="800000"/>
            <a:headEnd/>
            <a:tailEnd/>
          </a:ln>
        </p:spPr>
      </p:pic>
      <p:sp>
        <p:nvSpPr>
          <p:cNvPr id="24579" name="Rectangle 3"/>
          <p:cNvSpPr>
            <a:spLocks noChangeArrowheads="1"/>
          </p:cNvSpPr>
          <p:nvPr/>
        </p:nvSpPr>
        <p:spPr bwMode="auto">
          <a:xfrm>
            <a:off x="762308" y="5775942"/>
            <a:ext cx="8090058" cy="816327"/>
          </a:xfrm>
          <a:prstGeom prst="rect">
            <a:avLst/>
          </a:prstGeom>
          <a:solidFill>
            <a:schemeClr val="accent1"/>
          </a:solidFill>
          <a:ln w="9525">
            <a:solidFill>
              <a:schemeClr val="tx1"/>
            </a:solidFill>
            <a:miter lim="800000"/>
            <a:headEnd/>
            <a:tailEnd/>
          </a:ln>
        </p:spPr>
        <p:txBody>
          <a:bodyPr wrap="none" lIns="91178" tIns="45585" rIns="91178" bIns="45585" anchor="ctr"/>
          <a:lstStyle/>
          <a:p>
            <a:pPr defTabSz="913507"/>
            <a:r>
              <a:rPr lang="en-US" sz="2300" dirty="0" err="1">
                <a:solidFill>
                  <a:srgbClr val="FF0000"/>
                </a:solidFill>
                <a:latin typeface=".VnTime" pitchFamily="34" charset="0"/>
              </a:rPr>
              <a:t>Phong</a:t>
            </a:r>
            <a:r>
              <a:rPr lang="en-US" sz="2300" dirty="0">
                <a:solidFill>
                  <a:srgbClr val="FF0000"/>
                </a:solidFill>
                <a:latin typeface=".VnTime" pitchFamily="34" charset="0"/>
              </a:rPr>
              <a:t> </a:t>
            </a:r>
            <a:r>
              <a:rPr lang="en-US" sz="2300" dirty="0" err="1">
                <a:solidFill>
                  <a:srgbClr val="FF0000"/>
                </a:solidFill>
                <a:latin typeface=".VnTime" pitchFamily="34" charset="0"/>
              </a:rPr>
              <a:t>trµo</a:t>
            </a:r>
            <a:r>
              <a:rPr lang="en-US" sz="2300" dirty="0">
                <a:solidFill>
                  <a:srgbClr val="FF0000"/>
                </a:solidFill>
                <a:latin typeface=".VnTime" pitchFamily="34" charset="0"/>
              </a:rPr>
              <a:t> ®</a:t>
            </a:r>
            <a:r>
              <a:rPr lang="en-US" sz="2300" dirty="0" err="1">
                <a:solidFill>
                  <a:srgbClr val="FF0000"/>
                </a:solidFill>
                <a:latin typeface=".VnTime" pitchFamily="34" charset="0"/>
              </a:rPr>
              <a:t>Êu</a:t>
            </a:r>
            <a:r>
              <a:rPr lang="en-US" sz="2300" dirty="0">
                <a:solidFill>
                  <a:srgbClr val="FF0000"/>
                </a:solidFill>
                <a:latin typeface=".VnTime" pitchFamily="34" charset="0"/>
              </a:rPr>
              <a:t> </a:t>
            </a:r>
            <a:r>
              <a:rPr lang="en-US" sz="2300" dirty="0" err="1">
                <a:solidFill>
                  <a:srgbClr val="FF0000"/>
                </a:solidFill>
                <a:latin typeface=".VnTime" pitchFamily="34" charset="0"/>
              </a:rPr>
              <a:t>tranh</a:t>
            </a:r>
            <a:r>
              <a:rPr lang="en-US" sz="2300" dirty="0">
                <a:solidFill>
                  <a:srgbClr val="FF0000"/>
                </a:solidFill>
                <a:latin typeface=".VnTime" pitchFamily="34" charset="0"/>
              </a:rPr>
              <a:t> ®</a:t>
            </a:r>
            <a:r>
              <a:rPr lang="en-US" sz="2300" dirty="0" err="1">
                <a:solidFill>
                  <a:srgbClr val="FF0000"/>
                </a:solidFill>
                <a:latin typeface=".VnTime" pitchFamily="34" charset="0"/>
              </a:rPr>
              <a:t>ßi</a:t>
            </a:r>
            <a:r>
              <a:rPr lang="en-US" sz="2300" dirty="0">
                <a:solidFill>
                  <a:srgbClr val="FF0000"/>
                </a:solidFill>
                <a:latin typeface=".VnTime" pitchFamily="34" charset="0"/>
              </a:rPr>
              <a:t> </a:t>
            </a:r>
            <a:r>
              <a:rPr lang="en-US" sz="2300" dirty="0" err="1">
                <a:solidFill>
                  <a:srgbClr val="FF0000"/>
                </a:solidFill>
                <a:latin typeface=".VnTime" pitchFamily="34" charset="0"/>
              </a:rPr>
              <a:t>quyÒn</a:t>
            </a:r>
            <a:r>
              <a:rPr lang="en-US" sz="2300" dirty="0">
                <a:solidFill>
                  <a:srgbClr val="FF0000"/>
                </a:solidFill>
                <a:latin typeface=".VnTime" pitchFamily="34" charset="0"/>
              </a:rPr>
              <a:t> </a:t>
            </a:r>
            <a:r>
              <a:rPr lang="en-US" sz="2300" dirty="0" err="1">
                <a:solidFill>
                  <a:srgbClr val="FF0000"/>
                </a:solidFill>
                <a:latin typeface=".VnTime" pitchFamily="34" charset="0"/>
              </a:rPr>
              <a:t>lîi</a:t>
            </a:r>
            <a:r>
              <a:rPr lang="en-US" sz="2300" dirty="0">
                <a:solidFill>
                  <a:srgbClr val="FF0000"/>
                </a:solidFill>
                <a:latin typeface=".VnTime" pitchFamily="34" charset="0"/>
              </a:rPr>
              <a:t> </a:t>
            </a:r>
            <a:r>
              <a:rPr lang="en-US" sz="2300" dirty="0" err="1">
                <a:solidFill>
                  <a:srgbClr val="FF0000"/>
                </a:solidFill>
                <a:latin typeface=".VnTime" pitchFamily="34" charset="0"/>
              </a:rPr>
              <a:t>cña</a:t>
            </a:r>
            <a:r>
              <a:rPr lang="en-US" sz="2300" dirty="0">
                <a:solidFill>
                  <a:srgbClr val="FF0000"/>
                </a:solidFill>
                <a:latin typeface=".VnTime" pitchFamily="34" charset="0"/>
              </a:rPr>
              <a:t> </a:t>
            </a:r>
            <a:r>
              <a:rPr lang="en-US" sz="2300" dirty="0" err="1">
                <a:solidFill>
                  <a:srgbClr val="FF0000"/>
                </a:solidFill>
                <a:latin typeface=".VnTime" pitchFamily="34" charset="0"/>
              </a:rPr>
              <a:t>ng­êi</a:t>
            </a:r>
            <a:r>
              <a:rPr lang="en-US" sz="2300" dirty="0">
                <a:solidFill>
                  <a:srgbClr val="FF0000"/>
                </a:solidFill>
                <a:latin typeface=".VnTime" pitchFamily="34" charset="0"/>
              </a:rPr>
              <a:t> </a:t>
            </a:r>
            <a:r>
              <a:rPr lang="en-US" sz="2300" dirty="0" err="1">
                <a:solidFill>
                  <a:srgbClr val="FF0000"/>
                </a:solidFill>
                <a:latin typeface=".VnTime" pitchFamily="34" charset="0"/>
              </a:rPr>
              <a:t>da</a:t>
            </a:r>
            <a:r>
              <a:rPr lang="en-US" sz="2300" dirty="0">
                <a:solidFill>
                  <a:srgbClr val="FF0000"/>
                </a:solidFill>
                <a:latin typeface=".VnTime" pitchFamily="34" charset="0"/>
              </a:rPr>
              <a:t> ®á</a:t>
            </a:r>
          </a:p>
          <a:p>
            <a:pPr defTabSz="913507"/>
            <a:r>
              <a:rPr lang="en-US" sz="2300" dirty="0" err="1">
                <a:solidFill>
                  <a:srgbClr val="FF0000"/>
                </a:solidFill>
                <a:latin typeface=".VnTime" pitchFamily="34" charset="0"/>
              </a:rPr>
              <a:t>n¨m</a:t>
            </a:r>
            <a:r>
              <a:rPr lang="en-US" sz="2300" dirty="0">
                <a:solidFill>
                  <a:srgbClr val="FF0000"/>
                </a:solidFill>
                <a:latin typeface=".VnTime" pitchFamily="34" charset="0"/>
              </a:rPr>
              <a:t> 1969 - 1973</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solidFill>
            <a:srgbClr val="0066FF"/>
          </a:solidFill>
          <a:ln w="9525">
            <a:solidFill>
              <a:schemeClr val="tx1"/>
            </a:solidFill>
            <a:miter lim="800000"/>
            <a:headEnd/>
            <a:tailEnd/>
          </a:ln>
          <a:effectLst/>
        </p:spPr>
        <p:txBody>
          <a:bodyPr wrap="none" anchor="ctr"/>
          <a:lstStyle/>
          <a:p>
            <a:endParaRPr lang="en-US"/>
          </a:p>
        </p:txBody>
      </p:sp>
      <p:pic>
        <p:nvPicPr>
          <p:cNvPr id="18435" name="Picture 3" descr="25_My_XH_WTC"/>
          <p:cNvPicPr>
            <a:picLocks noChangeAspect="1" noChangeArrowheads="1"/>
          </p:cNvPicPr>
          <p:nvPr/>
        </p:nvPicPr>
        <p:blipFill>
          <a:blip r:embed="rId3"/>
          <a:srcRect/>
          <a:stretch>
            <a:fillRect/>
          </a:stretch>
        </p:blipFill>
        <p:spPr bwMode="auto">
          <a:xfrm>
            <a:off x="179388" y="260350"/>
            <a:ext cx="4248150" cy="6048375"/>
          </a:xfrm>
          <a:prstGeom prst="rect">
            <a:avLst/>
          </a:prstGeom>
          <a:noFill/>
          <a:ln w="19050">
            <a:solidFill>
              <a:schemeClr val="bg1"/>
            </a:solidFill>
            <a:miter lim="800000"/>
            <a:headEnd/>
            <a:tailEnd/>
          </a:ln>
        </p:spPr>
      </p:pic>
      <p:pic>
        <p:nvPicPr>
          <p:cNvPr id="18436" name="Picture 4" descr="26_My_XH_WTC"/>
          <p:cNvPicPr>
            <a:picLocks noChangeAspect="1" noChangeArrowheads="1"/>
          </p:cNvPicPr>
          <p:nvPr/>
        </p:nvPicPr>
        <p:blipFill>
          <a:blip r:embed="rId4"/>
          <a:srcRect/>
          <a:stretch>
            <a:fillRect/>
          </a:stretch>
        </p:blipFill>
        <p:spPr bwMode="auto">
          <a:xfrm>
            <a:off x="4572000" y="260350"/>
            <a:ext cx="4392613" cy="6048375"/>
          </a:xfrm>
          <a:prstGeom prst="rect">
            <a:avLst/>
          </a:prstGeom>
          <a:noFill/>
          <a:ln w="19050">
            <a:solidFill>
              <a:schemeClr val="bg1"/>
            </a:solidFill>
            <a:miter lim="800000"/>
            <a:headEnd/>
            <a:tailEnd/>
          </a:ln>
        </p:spPr>
      </p:pic>
      <p:sp>
        <p:nvSpPr>
          <p:cNvPr id="94213" name="Text Box 5"/>
          <p:cNvSpPr txBox="1">
            <a:spLocks noChangeArrowheads="1"/>
          </p:cNvSpPr>
          <p:nvPr/>
        </p:nvSpPr>
        <p:spPr bwMode="auto">
          <a:xfrm>
            <a:off x="3132138" y="0"/>
            <a:ext cx="3290887" cy="457200"/>
          </a:xfrm>
          <a:prstGeom prst="rect">
            <a:avLst/>
          </a:prstGeom>
          <a:solidFill>
            <a:schemeClr val="accent1"/>
          </a:solidFill>
          <a:ln w="9525">
            <a:noFill/>
            <a:miter lim="800000"/>
            <a:headEnd/>
            <a:tailEnd/>
          </a:ln>
          <a:effectLst/>
        </p:spPr>
        <p:txBody>
          <a:bodyPr>
            <a:spAutoFit/>
          </a:bodyPr>
          <a:lstStyle/>
          <a:p>
            <a:r>
              <a:rPr lang="en-US" sz="2400" b="1">
                <a:solidFill>
                  <a:srgbClr val="0000FF"/>
                </a:solidFill>
                <a:latin typeface="Times New Roman" pitchFamily="18" charset="0"/>
              </a:rPr>
              <a:t>Sự kiện 11/9/2001</a:t>
            </a:r>
          </a:p>
        </p:txBody>
      </p:sp>
      <p:sp>
        <p:nvSpPr>
          <p:cNvPr id="18438" name="Rectangle 6"/>
          <p:cNvSpPr>
            <a:spLocks noChangeArrowheads="1"/>
          </p:cNvSpPr>
          <p:nvPr/>
        </p:nvSpPr>
        <p:spPr bwMode="auto">
          <a:xfrm>
            <a:off x="0" y="6453188"/>
            <a:ext cx="8534400" cy="404812"/>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solidFill>
                  <a:srgbClr val="0000FF"/>
                </a:solidFill>
                <a:latin typeface=".VnTime" pitchFamily="34" charset="0"/>
              </a:rPr>
              <a:t>HËu qu¶ cña chÝnh</a:t>
            </a:r>
            <a:r>
              <a:rPr lang="en-US" sz="2400" b="1">
                <a:solidFill>
                  <a:srgbClr val="0000FF"/>
                </a:solidFill>
                <a:latin typeface="Times New Roman" pitchFamily="18" charset="0"/>
              </a:rPr>
              <a:t> sách đối ngoại của Mĩ.</a:t>
            </a:r>
          </a:p>
        </p:txBody>
      </p:sp>
    </p:spTree>
  </p:cSld>
  <p:clrMapOvr>
    <a:masterClrMapping/>
  </p:clrMapOvr>
  <p:transition>
    <p:sndAc>
      <p:stSnd>
        <p:snd r:embed="rId2" name="camera.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blinds(horizontal)">
                                      <p:cBhvr>
                                        <p:cTn id="7"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ompaq\Pictures\00-78c0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4800600" cy="62484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Compaq\Pictures\TBT__OBama_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152400"/>
            <a:ext cx="4495800" cy="640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6266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en-US" dirty="0" smtClean="0">
                <a:effectLst>
                  <a:outerShdw blurRad="38100" dist="38100" dir="2700000" algn="tl">
                    <a:srgbClr val="C0C0C0"/>
                  </a:outerShdw>
                </a:effectLst>
              </a:rPr>
              <a:t> </a:t>
            </a:r>
            <a:r>
              <a:rPr lang="en-US" altLang="en-US" sz="6000" b="1" dirty="0" smtClean="0">
                <a:solidFill>
                  <a:srgbClr val="FF0000"/>
                </a:solidFill>
                <a:effectLst>
                  <a:outerShdw blurRad="38100" dist="38100" dir="2700000" algn="tl">
                    <a:srgbClr val="C0C0C0"/>
                  </a:outerShdw>
                </a:effectLst>
              </a:rPr>
              <a:t>NƯỚC MĨ</a:t>
            </a:r>
            <a:endParaRPr lang="en-US" dirty="0"/>
          </a:p>
        </p:txBody>
      </p:sp>
      <p:pic>
        <p:nvPicPr>
          <p:cNvPr id="4" name="Content Placeholder 3" descr="Mi11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l="14963" t="7054" r="30888" b="41560"/>
          <a:stretch>
            <a:fillRect/>
          </a:stretch>
        </p:blipFill>
        <p:spPr bwMode="auto">
          <a:xfrm>
            <a:off x="533401" y="990600"/>
            <a:ext cx="7848600" cy="5562600"/>
          </a:xfrm>
          <a:prstGeom prst="rect">
            <a:avLst/>
          </a:prstGeom>
          <a:noFill/>
          <a:ln w="3810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4" descr="HK"/>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29300" y="1066800"/>
            <a:ext cx="25146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86791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sz="half" idx="1"/>
          </p:nvPr>
        </p:nvSpPr>
        <p:spPr/>
        <p:txBody>
          <a:bodyPr/>
          <a:lstStyle/>
          <a:p>
            <a:pPr eaLnBrk="1" hangingPunct="1"/>
            <a:endParaRPr lang="en-US" sz="2700" dirty="0" smtClean="0"/>
          </a:p>
        </p:txBody>
      </p:sp>
      <p:grpSp>
        <p:nvGrpSpPr>
          <p:cNvPr id="2" name="Group 4"/>
          <p:cNvGrpSpPr>
            <a:grpSpLocks/>
          </p:cNvGrpSpPr>
          <p:nvPr/>
        </p:nvGrpSpPr>
        <p:grpSpPr bwMode="auto">
          <a:xfrm>
            <a:off x="1" y="1"/>
            <a:ext cx="9144000" cy="6858000"/>
            <a:chOff x="0" y="0"/>
            <a:chExt cx="5760" cy="4320"/>
          </a:xfrm>
        </p:grpSpPr>
        <p:sp>
          <p:nvSpPr>
            <p:cNvPr id="29711" name="Rectangle 5"/>
            <p:cNvSpPr>
              <a:spLocks noChangeArrowheads="1"/>
            </p:cNvSpPr>
            <p:nvPr/>
          </p:nvSpPr>
          <p:spPr bwMode="auto">
            <a:xfrm>
              <a:off x="0" y="0"/>
              <a:ext cx="5760" cy="624"/>
            </a:xfrm>
            <a:prstGeom prst="rect">
              <a:avLst/>
            </a:prstGeom>
            <a:gradFill rotWithShape="1">
              <a:gsLst>
                <a:gs pos="0">
                  <a:srgbClr val="7DDDFF"/>
                </a:gs>
                <a:gs pos="50000">
                  <a:srgbClr val="FFFFFF"/>
                </a:gs>
                <a:gs pos="100000">
                  <a:srgbClr val="7DDDFF"/>
                </a:gs>
              </a:gsLst>
              <a:lin ang="5400000" scaled="1"/>
            </a:gradFill>
            <a:ln w="9525">
              <a:noFill/>
              <a:miter lim="800000"/>
              <a:headEnd/>
              <a:tailEnd/>
            </a:ln>
          </p:spPr>
          <p:txBody>
            <a:bodyPr wrap="none" lIns="74126" tIns="37064" rIns="74126" bIns="37064" anchor="ctr"/>
            <a:lstStyle/>
            <a:p>
              <a:pPr defTabSz="913507"/>
              <a:endParaRPr lang="en-US" sz="2700" dirty="0">
                <a:latin typeface="VNI-Times" pitchFamily="2" charset="0"/>
              </a:endParaRPr>
            </a:p>
          </p:txBody>
        </p:sp>
        <p:sp>
          <p:nvSpPr>
            <p:cNvPr id="29712" name="Rectangle 6"/>
            <p:cNvSpPr>
              <a:spLocks noChangeArrowheads="1"/>
            </p:cNvSpPr>
            <p:nvPr/>
          </p:nvSpPr>
          <p:spPr bwMode="auto">
            <a:xfrm>
              <a:off x="0" y="624"/>
              <a:ext cx="2496" cy="3696"/>
            </a:xfrm>
            <a:prstGeom prst="rect">
              <a:avLst/>
            </a:prstGeom>
            <a:gradFill rotWithShape="1">
              <a:gsLst>
                <a:gs pos="0">
                  <a:srgbClr val="7DDDFF"/>
                </a:gs>
                <a:gs pos="100000">
                  <a:srgbClr val="FFFFFF"/>
                </a:gs>
              </a:gsLst>
              <a:lin ang="0" scaled="1"/>
            </a:gradFill>
            <a:ln w="9525">
              <a:noFill/>
              <a:miter lim="800000"/>
              <a:headEnd/>
              <a:tailEnd/>
            </a:ln>
          </p:spPr>
          <p:txBody>
            <a:bodyPr wrap="none" lIns="74126" tIns="37064" rIns="74126" bIns="37064" anchor="ctr"/>
            <a:lstStyle/>
            <a:p>
              <a:pPr defTabSz="913507"/>
              <a:endParaRPr lang="en-US" dirty="0">
                <a:latin typeface="Arial" charset="0"/>
              </a:endParaRPr>
            </a:p>
          </p:txBody>
        </p:sp>
        <p:sp>
          <p:nvSpPr>
            <p:cNvPr id="29713" name="Rectangle 7"/>
            <p:cNvSpPr>
              <a:spLocks noChangeArrowheads="1"/>
            </p:cNvSpPr>
            <p:nvPr/>
          </p:nvSpPr>
          <p:spPr bwMode="auto">
            <a:xfrm>
              <a:off x="2400" y="624"/>
              <a:ext cx="3360" cy="3696"/>
            </a:xfrm>
            <a:prstGeom prst="rect">
              <a:avLst/>
            </a:prstGeom>
            <a:gradFill rotWithShape="1">
              <a:gsLst>
                <a:gs pos="0">
                  <a:srgbClr val="FFFFFF"/>
                </a:gs>
                <a:gs pos="100000">
                  <a:srgbClr val="7DDDFF"/>
                </a:gs>
              </a:gsLst>
              <a:lin ang="5400000" scaled="1"/>
            </a:gradFill>
            <a:ln w="9525">
              <a:noFill/>
              <a:miter lim="800000"/>
              <a:headEnd/>
              <a:tailEnd/>
            </a:ln>
          </p:spPr>
          <p:txBody>
            <a:bodyPr wrap="none" lIns="74126" tIns="37064" rIns="74126" bIns="37064" anchor="ctr"/>
            <a:lstStyle/>
            <a:p>
              <a:pPr defTabSz="913507"/>
              <a:endParaRPr lang="en-US" sz="2300" dirty="0"/>
            </a:p>
          </p:txBody>
        </p:sp>
      </p:grpSp>
      <p:sp>
        <p:nvSpPr>
          <p:cNvPr id="29701" name="Text Box 8"/>
          <p:cNvSpPr txBox="1">
            <a:spLocks noChangeArrowheads="1"/>
          </p:cNvSpPr>
          <p:nvPr/>
        </p:nvSpPr>
        <p:spPr bwMode="auto">
          <a:xfrm>
            <a:off x="5989560" y="5775943"/>
            <a:ext cx="227432" cy="390682"/>
          </a:xfrm>
          <a:prstGeom prst="rect">
            <a:avLst/>
          </a:prstGeom>
          <a:noFill/>
          <a:ln w="9525">
            <a:noFill/>
            <a:miter lim="800000"/>
            <a:headEnd/>
            <a:tailEnd/>
          </a:ln>
        </p:spPr>
        <p:txBody>
          <a:bodyPr wrap="none" lIns="112584" tIns="56292" rIns="112584" bIns="56292">
            <a:spAutoFit/>
          </a:bodyPr>
          <a:lstStyle/>
          <a:p>
            <a:pPr defTabSz="913507"/>
            <a:endParaRPr lang="en-US" dirty="0"/>
          </a:p>
        </p:txBody>
      </p:sp>
      <p:pic>
        <p:nvPicPr>
          <p:cNvPr id="29703" name="Picture 10" descr="BAR"/>
          <p:cNvPicPr preferRelativeResize="0">
            <a:picLocks noChangeAspect="1" noChangeArrowheads="1"/>
          </p:cNvPicPr>
          <p:nvPr/>
        </p:nvPicPr>
        <p:blipFill>
          <a:blip r:embed="rId2"/>
          <a:srcRect/>
          <a:stretch>
            <a:fillRect/>
          </a:stretch>
        </p:blipFill>
        <p:spPr bwMode="auto">
          <a:xfrm>
            <a:off x="1" y="822706"/>
            <a:ext cx="9144000" cy="157313"/>
          </a:xfrm>
          <a:prstGeom prst="rect">
            <a:avLst/>
          </a:prstGeom>
          <a:noFill/>
          <a:ln w="9525">
            <a:noFill/>
            <a:miter lim="800000"/>
            <a:headEnd/>
            <a:tailEnd/>
          </a:ln>
        </p:spPr>
      </p:pic>
      <p:pic>
        <p:nvPicPr>
          <p:cNvPr id="29704" name="Picture 11" descr="Dung"/>
          <p:cNvPicPr>
            <a:picLocks noChangeAspect="1" noChangeArrowheads="1"/>
          </p:cNvPicPr>
          <p:nvPr/>
        </p:nvPicPr>
        <p:blipFill>
          <a:blip r:embed="rId3"/>
          <a:srcRect/>
          <a:stretch>
            <a:fillRect/>
          </a:stretch>
        </p:blipFill>
        <p:spPr bwMode="auto">
          <a:xfrm>
            <a:off x="4500015" y="1592264"/>
            <a:ext cx="3970276" cy="2746601"/>
          </a:xfrm>
          <a:prstGeom prst="rect">
            <a:avLst/>
          </a:prstGeom>
          <a:noFill/>
          <a:ln w="9525">
            <a:noFill/>
            <a:miter lim="800000"/>
            <a:headEnd/>
            <a:tailEnd/>
          </a:ln>
        </p:spPr>
      </p:pic>
      <p:pic>
        <p:nvPicPr>
          <p:cNvPr id="29705" name="Picture 12" descr="204_Nu-cuoi"/>
          <p:cNvPicPr>
            <a:picLocks noChangeAspect="1" noChangeArrowheads="1"/>
          </p:cNvPicPr>
          <p:nvPr/>
        </p:nvPicPr>
        <p:blipFill>
          <a:blip r:embed="rId4"/>
          <a:srcRect/>
          <a:stretch>
            <a:fillRect/>
          </a:stretch>
        </p:blipFill>
        <p:spPr bwMode="auto">
          <a:xfrm>
            <a:off x="673711" y="1592264"/>
            <a:ext cx="3721095" cy="2551023"/>
          </a:xfrm>
          <a:prstGeom prst="rect">
            <a:avLst/>
          </a:prstGeom>
          <a:noFill/>
          <a:ln w="9525">
            <a:noFill/>
            <a:miter lim="800000"/>
            <a:headEnd/>
            <a:tailEnd/>
          </a:ln>
        </p:spPr>
      </p:pic>
      <p:pic>
        <p:nvPicPr>
          <p:cNvPr id="29706" name="Picture 13" descr="kham rang"/>
          <p:cNvPicPr>
            <a:picLocks noChangeAspect="1" noChangeArrowheads="1"/>
          </p:cNvPicPr>
          <p:nvPr/>
        </p:nvPicPr>
        <p:blipFill>
          <a:blip r:embed="rId5"/>
          <a:srcRect/>
          <a:stretch>
            <a:fillRect/>
          </a:stretch>
        </p:blipFill>
        <p:spPr bwMode="auto">
          <a:xfrm>
            <a:off x="4507398" y="4347369"/>
            <a:ext cx="3962893" cy="2325683"/>
          </a:xfrm>
          <a:prstGeom prst="rect">
            <a:avLst/>
          </a:prstGeom>
          <a:noFill/>
          <a:ln w="9525">
            <a:noFill/>
            <a:miter lim="800000"/>
            <a:headEnd/>
            <a:tailEnd/>
          </a:ln>
        </p:spPr>
      </p:pic>
      <p:pic>
        <p:nvPicPr>
          <p:cNvPr id="29708" name="Picture 15" descr="18465"/>
          <p:cNvPicPr>
            <a:picLocks noChangeAspect="1" noChangeArrowheads="1"/>
          </p:cNvPicPr>
          <p:nvPr/>
        </p:nvPicPr>
        <p:blipFill>
          <a:blip r:embed="rId6"/>
          <a:srcRect/>
          <a:stretch>
            <a:fillRect/>
          </a:stretch>
        </p:blipFill>
        <p:spPr bwMode="auto">
          <a:xfrm>
            <a:off x="673711" y="4347369"/>
            <a:ext cx="3721095" cy="2346941"/>
          </a:xfrm>
          <a:prstGeom prst="rect">
            <a:avLst/>
          </a:prstGeom>
          <a:noFill/>
          <a:ln w="9525">
            <a:solidFill>
              <a:srgbClr val="0000FF"/>
            </a:solidFill>
            <a:miter lim="800000"/>
            <a:headEnd/>
            <a:tailEnd/>
          </a:ln>
        </p:spPr>
      </p:pic>
      <p:sp>
        <p:nvSpPr>
          <p:cNvPr id="221200" name="Text Box 16"/>
          <p:cNvSpPr txBox="1">
            <a:spLocks noChangeArrowheads="1"/>
          </p:cNvSpPr>
          <p:nvPr/>
        </p:nvSpPr>
        <p:spPr bwMode="auto">
          <a:xfrm>
            <a:off x="673711" y="3039970"/>
            <a:ext cx="7796580" cy="1221719"/>
          </a:xfrm>
          <a:prstGeom prst="rect">
            <a:avLst/>
          </a:prstGeom>
          <a:solidFill>
            <a:srgbClr val="FFFFCC"/>
          </a:solidFill>
          <a:ln w="9525" algn="ctr">
            <a:noFill/>
            <a:miter lim="800000"/>
            <a:headEnd/>
            <a:tailEnd/>
          </a:ln>
        </p:spPr>
        <p:txBody>
          <a:bodyPr lIns="112624" tIns="56312" rIns="112624" bIns="56312">
            <a:spAutoFit/>
          </a:bodyPr>
          <a:lstStyle/>
          <a:p>
            <a:pPr defTabSz="913507"/>
            <a:r>
              <a:rPr lang="en-US" dirty="0" err="1">
                <a:solidFill>
                  <a:srgbClr val="0000FF"/>
                </a:solidFill>
              </a:rPr>
              <a:t>Với</a:t>
            </a:r>
            <a:r>
              <a:rPr lang="en-US" dirty="0">
                <a:solidFill>
                  <a:srgbClr val="0000FF"/>
                </a:solidFill>
              </a:rPr>
              <a:t> </a:t>
            </a:r>
            <a:r>
              <a:rPr lang="en-US" dirty="0" err="1">
                <a:solidFill>
                  <a:srgbClr val="0000FF"/>
                </a:solidFill>
              </a:rPr>
              <a:t>tinh</a:t>
            </a:r>
            <a:r>
              <a:rPr lang="en-US" dirty="0">
                <a:solidFill>
                  <a:srgbClr val="0000FF"/>
                </a:solidFill>
              </a:rPr>
              <a:t> </a:t>
            </a:r>
            <a:r>
              <a:rPr lang="en-US" dirty="0" err="1">
                <a:solidFill>
                  <a:srgbClr val="0000FF"/>
                </a:solidFill>
              </a:rPr>
              <a:t>thần</a:t>
            </a:r>
            <a:r>
              <a:rPr lang="en-US" dirty="0">
                <a:solidFill>
                  <a:srgbClr val="0000FF"/>
                </a:solidFill>
              </a:rPr>
              <a:t> “</a:t>
            </a:r>
            <a:r>
              <a:rPr lang="en-US" dirty="0" err="1">
                <a:solidFill>
                  <a:srgbClr val="0000FF"/>
                </a:solidFill>
              </a:rPr>
              <a:t>Khép</a:t>
            </a:r>
            <a:r>
              <a:rPr lang="en-US" dirty="0">
                <a:solidFill>
                  <a:srgbClr val="0000FF"/>
                </a:solidFill>
              </a:rPr>
              <a:t> </a:t>
            </a:r>
            <a:r>
              <a:rPr lang="en-US" dirty="0" err="1">
                <a:solidFill>
                  <a:srgbClr val="0000FF"/>
                </a:solidFill>
              </a:rPr>
              <a:t>lại</a:t>
            </a:r>
            <a:r>
              <a:rPr lang="en-US" dirty="0">
                <a:solidFill>
                  <a:srgbClr val="0000FF"/>
                </a:solidFill>
              </a:rPr>
              <a:t> </a:t>
            </a:r>
            <a:r>
              <a:rPr lang="en-US" dirty="0" err="1">
                <a:solidFill>
                  <a:srgbClr val="0000FF"/>
                </a:solidFill>
              </a:rPr>
              <a:t>quá</a:t>
            </a:r>
            <a:r>
              <a:rPr lang="en-US" dirty="0">
                <a:solidFill>
                  <a:srgbClr val="0000FF"/>
                </a:solidFill>
              </a:rPr>
              <a:t> </a:t>
            </a:r>
            <a:r>
              <a:rPr lang="en-US" dirty="0" err="1">
                <a:solidFill>
                  <a:srgbClr val="0000FF"/>
                </a:solidFill>
              </a:rPr>
              <a:t>khứ</a:t>
            </a:r>
            <a:r>
              <a:rPr lang="en-US" dirty="0">
                <a:solidFill>
                  <a:srgbClr val="0000FF"/>
                </a:solidFill>
              </a:rPr>
              <a:t>, </a:t>
            </a:r>
            <a:r>
              <a:rPr lang="en-US" dirty="0" err="1">
                <a:solidFill>
                  <a:srgbClr val="0000FF"/>
                </a:solidFill>
              </a:rPr>
              <a:t>hướng</a:t>
            </a:r>
            <a:r>
              <a:rPr lang="en-US" dirty="0">
                <a:solidFill>
                  <a:srgbClr val="0000FF"/>
                </a:solidFill>
              </a:rPr>
              <a:t> </a:t>
            </a:r>
            <a:r>
              <a:rPr lang="en-US" dirty="0" err="1">
                <a:solidFill>
                  <a:srgbClr val="0000FF"/>
                </a:solidFill>
              </a:rPr>
              <a:t>đến</a:t>
            </a:r>
            <a:r>
              <a:rPr lang="en-US" dirty="0">
                <a:solidFill>
                  <a:srgbClr val="0000FF"/>
                </a:solidFill>
              </a:rPr>
              <a:t> </a:t>
            </a:r>
            <a:r>
              <a:rPr lang="en-US" dirty="0" err="1">
                <a:solidFill>
                  <a:srgbClr val="0000FF"/>
                </a:solidFill>
              </a:rPr>
              <a:t>tương</a:t>
            </a:r>
            <a:r>
              <a:rPr lang="en-US" dirty="0">
                <a:solidFill>
                  <a:srgbClr val="0000FF"/>
                </a:solidFill>
              </a:rPr>
              <a:t> </a:t>
            </a:r>
            <a:r>
              <a:rPr lang="en-US" dirty="0" err="1">
                <a:solidFill>
                  <a:srgbClr val="0000FF"/>
                </a:solidFill>
              </a:rPr>
              <a:t>lai</a:t>
            </a:r>
            <a:r>
              <a:rPr lang="en-US" dirty="0">
                <a:solidFill>
                  <a:srgbClr val="0000FF"/>
                </a:solidFill>
              </a:rPr>
              <a:t>”, “</a:t>
            </a:r>
            <a:r>
              <a:rPr lang="en-US" dirty="0" err="1">
                <a:solidFill>
                  <a:srgbClr val="0000FF"/>
                </a:solidFill>
              </a:rPr>
              <a:t>Hợp</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hai</a:t>
            </a:r>
            <a:r>
              <a:rPr lang="en-US" dirty="0">
                <a:solidFill>
                  <a:srgbClr val="0000FF"/>
                </a:solidFill>
              </a:rPr>
              <a:t> </a:t>
            </a:r>
            <a:r>
              <a:rPr lang="en-US" dirty="0" err="1">
                <a:solidFill>
                  <a:srgbClr val="0000FF"/>
                </a:solidFill>
              </a:rPr>
              <a:t>bên</a:t>
            </a:r>
            <a:r>
              <a:rPr lang="en-US" dirty="0">
                <a:solidFill>
                  <a:srgbClr val="0000FF"/>
                </a:solidFill>
              </a:rPr>
              <a:t> </a:t>
            </a:r>
            <a:r>
              <a:rPr lang="en-US" dirty="0" err="1">
                <a:solidFill>
                  <a:srgbClr val="0000FF"/>
                </a:solidFill>
              </a:rPr>
              <a:t>cùng</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lợi</a:t>
            </a:r>
            <a:r>
              <a:rPr lang="en-US" dirty="0">
                <a:solidFill>
                  <a:srgbClr val="0000FF"/>
                </a:solidFill>
              </a:rPr>
              <a:t>”.</a:t>
            </a:r>
            <a:r>
              <a:rPr lang="en-US" dirty="0">
                <a:solidFill>
                  <a:srgbClr val="66FFFF"/>
                </a:solidFill>
              </a:rPr>
              <a:t> </a:t>
            </a:r>
            <a:r>
              <a:rPr lang="en-US" dirty="0" err="1">
                <a:solidFill>
                  <a:srgbClr val="0000FF"/>
                </a:solidFill>
              </a:rPr>
              <a:t>Những</a:t>
            </a:r>
            <a:r>
              <a:rPr lang="en-US" dirty="0">
                <a:solidFill>
                  <a:srgbClr val="0000FF"/>
                </a:solidFill>
              </a:rPr>
              <a:t> </a:t>
            </a:r>
            <a:r>
              <a:rPr lang="en-US" dirty="0" err="1">
                <a:solidFill>
                  <a:srgbClr val="0000FF"/>
                </a:solidFill>
              </a:rPr>
              <a:t>năm</a:t>
            </a:r>
            <a:r>
              <a:rPr lang="en-US" dirty="0">
                <a:solidFill>
                  <a:srgbClr val="0000FF"/>
                </a:solidFill>
              </a:rPr>
              <a:t> </a:t>
            </a:r>
            <a:r>
              <a:rPr lang="en-US" dirty="0" err="1">
                <a:solidFill>
                  <a:srgbClr val="0000FF"/>
                </a:solidFill>
              </a:rPr>
              <a:t>gần</a:t>
            </a:r>
            <a:r>
              <a:rPr lang="en-US" dirty="0">
                <a:solidFill>
                  <a:srgbClr val="0000FF"/>
                </a:solidFill>
              </a:rPr>
              <a:t> </a:t>
            </a:r>
            <a:r>
              <a:rPr lang="en-US" dirty="0" err="1">
                <a:solidFill>
                  <a:srgbClr val="0000FF"/>
                </a:solidFill>
              </a:rPr>
              <a:t>đây</a:t>
            </a:r>
            <a:r>
              <a:rPr lang="en-US" dirty="0">
                <a:solidFill>
                  <a:srgbClr val="0000FF"/>
                </a:solidFill>
              </a:rPr>
              <a:t> </a:t>
            </a:r>
            <a:r>
              <a:rPr lang="en-US" dirty="0" err="1">
                <a:solidFill>
                  <a:srgbClr val="0000FF"/>
                </a:solidFill>
              </a:rPr>
              <a:t>mối</a:t>
            </a:r>
            <a:r>
              <a:rPr lang="en-US" dirty="0">
                <a:solidFill>
                  <a:srgbClr val="0000FF"/>
                </a:solidFill>
              </a:rPr>
              <a:t> </a:t>
            </a:r>
            <a:r>
              <a:rPr lang="en-US" dirty="0" err="1">
                <a:solidFill>
                  <a:srgbClr val="0000FF"/>
                </a:solidFill>
              </a:rPr>
              <a:t>quan</a:t>
            </a:r>
            <a:r>
              <a:rPr lang="en-US" dirty="0">
                <a:solidFill>
                  <a:srgbClr val="0000FF"/>
                </a:solidFill>
              </a:rPr>
              <a:t> </a:t>
            </a:r>
            <a:r>
              <a:rPr lang="en-US" dirty="0" err="1">
                <a:solidFill>
                  <a:srgbClr val="0000FF"/>
                </a:solidFill>
              </a:rPr>
              <a:t>hệ</a:t>
            </a:r>
            <a:r>
              <a:rPr lang="en-US" dirty="0">
                <a:solidFill>
                  <a:srgbClr val="0000FF"/>
                </a:solidFill>
              </a:rPr>
              <a:t> </a:t>
            </a:r>
            <a:r>
              <a:rPr lang="en-US" dirty="0" err="1">
                <a:solidFill>
                  <a:srgbClr val="0000FF"/>
                </a:solidFill>
              </a:rPr>
              <a:t>Việt</a:t>
            </a:r>
            <a:r>
              <a:rPr lang="en-US" dirty="0">
                <a:solidFill>
                  <a:srgbClr val="0000FF"/>
                </a:solidFill>
              </a:rPr>
              <a:t> – </a:t>
            </a:r>
            <a:r>
              <a:rPr lang="en-US" dirty="0" err="1">
                <a:solidFill>
                  <a:srgbClr val="0000FF"/>
                </a:solidFill>
              </a:rPr>
              <a:t>Mỹ</a:t>
            </a:r>
            <a:r>
              <a:rPr lang="en-US" dirty="0">
                <a:solidFill>
                  <a:srgbClr val="0000FF"/>
                </a:solidFill>
              </a:rPr>
              <a:t> </a:t>
            </a:r>
            <a:r>
              <a:rPr lang="en-US" dirty="0" err="1">
                <a:solidFill>
                  <a:srgbClr val="0000FF"/>
                </a:solidFill>
              </a:rPr>
              <a:t>đã</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những</a:t>
            </a:r>
            <a:r>
              <a:rPr lang="en-US" dirty="0">
                <a:solidFill>
                  <a:srgbClr val="0000FF"/>
                </a:solidFill>
              </a:rPr>
              <a:t> </a:t>
            </a:r>
            <a:r>
              <a:rPr lang="en-US" dirty="0" err="1">
                <a:solidFill>
                  <a:srgbClr val="0000FF"/>
                </a:solidFill>
              </a:rPr>
              <a:t>tiến</a:t>
            </a:r>
            <a:r>
              <a:rPr lang="en-US" dirty="0">
                <a:solidFill>
                  <a:srgbClr val="0000FF"/>
                </a:solidFill>
              </a:rPr>
              <a:t> </a:t>
            </a:r>
            <a:r>
              <a:rPr lang="en-US" dirty="0" err="1">
                <a:solidFill>
                  <a:srgbClr val="0000FF"/>
                </a:solidFill>
              </a:rPr>
              <a:t>triển</a:t>
            </a:r>
            <a:r>
              <a:rPr lang="en-US" dirty="0">
                <a:solidFill>
                  <a:srgbClr val="0000FF"/>
                </a:solidFill>
              </a:rPr>
              <a:t> </a:t>
            </a:r>
            <a:r>
              <a:rPr lang="en-US" dirty="0" err="1">
                <a:solidFill>
                  <a:srgbClr val="0000FF"/>
                </a:solidFill>
              </a:rPr>
              <a:t>tốt</a:t>
            </a:r>
            <a:r>
              <a:rPr lang="en-US" dirty="0">
                <a:solidFill>
                  <a:srgbClr val="0000FF"/>
                </a:solidFill>
              </a:rPr>
              <a:t>. </a:t>
            </a:r>
            <a:r>
              <a:rPr lang="en-US" dirty="0" err="1">
                <a:solidFill>
                  <a:srgbClr val="0000FF"/>
                </a:solidFill>
              </a:rPr>
              <a:t>Cụ</a:t>
            </a:r>
            <a:r>
              <a:rPr lang="en-US" dirty="0">
                <a:solidFill>
                  <a:srgbClr val="0000FF"/>
                </a:solidFill>
              </a:rPr>
              <a:t> </a:t>
            </a:r>
            <a:r>
              <a:rPr lang="en-US" dirty="0" err="1">
                <a:solidFill>
                  <a:srgbClr val="0000FF"/>
                </a:solidFill>
              </a:rPr>
              <a:t>thể</a:t>
            </a:r>
            <a:r>
              <a:rPr lang="en-US" dirty="0">
                <a:solidFill>
                  <a:srgbClr val="0000FF"/>
                </a:solidFill>
              </a:rPr>
              <a:t> </a:t>
            </a:r>
            <a:r>
              <a:rPr lang="en-US" dirty="0" err="1">
                <a:solidFill>
                  <a:srgbClr val="0000FF"/>
                </a:solidFill>
              </a:rPr>
              <a:t>như</a:t>
            </a:r>
            <a:r>
              <a:rPr lang="en-US" dirty="0">
                <a:solidFill>
                  <a:srgbClr val="0000FF"/>
                </a:solidFill>
              </a:rPr>
              <a:t>: </a:t>
            </a:r>
            <a:r>
              <a:rPr lang="en-US" dirty="0" err="1">
                <a:solidFill>
                  <a:srgbClr val="0000FF"/>
                </a:solidFill>
              </a:rPr>
              <a:t>Nhiều</a:t>
            </a:r>
            <a:r>
              <a:rPr lang="en-US" dirty="0">
                <a:solidFill>
                  <a:srgbClr val="0000FF"/>
                </a:solidFill>
              </a:rPr>
              <a:t> </a:t>
            </a:r>
            <a:r>
              <a:rPr lang="en-US" dirty="0" err="1">
                <a:solidFill>
                  <a:srgbClr val="0000FF"/>
                </a:solidFill>
              </a:rPr>
              <a:t>hợp</a:t>
            </a:r>
            <a:r>
              <a:rPr lang="en-US" dirty="0">
                <a:solidFill>
                  <a:srgbClr val="0000FF"/>
                </a:solidFill>
              </a:rPr>
              <a:t> </a:t>
            </a:r>
            <a:r>
              <a:rPr lang="en-US" dirty="0" err="1">
                <a:solidFill>
                  <a:srgbClr val="0000FF"/>
                </a:solidFill>
              </a:rPr>
              <a:t>đồng</a:t>
            </a:r>
            <a:r>
              <a:rPr lang="en-US" dirty="0">
                <a:solidFill>
                  <a:srgbClr val="0000FF"/>
                </a:solidFill>
              </a:rPr>
              <a:t> </a:t>
            </a:r>
            <a:r>
              <a:rPr lang="en-US" dirty="0" err="1">
                <a:solidFill>
                  <a:srgbClr val="0000FF"/>
                </a:solidFill>
              </a:rPr>
              <a:t>kinh</a:t>
            </a:r>
            <a:r>
              <a:rPr lang="en-US" dirty="0">
                <a:solidFill>
                  <a:srgbClr val="0000FF"/>
                </a:solidFill>
              </a:rPr>
              <a:t> </a:t>
            </a:r>
            <a:r>
              <a:rPr lang="en-US" dirty="0" err="1">
                <a:solidFill>
                  <a:srgbClr val="0000FF"/>
                </a:solidFill>
              </a:rPr>
              <a:t>tế</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ký</a:t>
            </a:r>
            <a:r>
              <a:rPr lang="en-US" dirty="0">
                <a:solidFill>
                  <a:srgbClr val="0000FF"/>
                </a:solidFill>
              </a:rPr>
              <a:t> </a:t>
            </a:r>
            <a:r>
              <a:rPr lang="en-US" dirty="0" err="1">
                <a:solidFill>
                  <a:srgbClr val="0000FF"/>
                </a:solidFill>
              </a:rPr>
              <a:t>kết</a:t>
            </a:r>
            <a:r>
              <a:rPr lang="en-US" dirty="0">
                <a:solidFill>
                  <a:srgbClr val="0000FF"/>
                </a:solidFill>
              </a:rPr>
              <a:t>; </a:t>
            </a:r>
            <a:r>
              <a:rPr lang="en-US" dirty="0" err="1">
                <a:solidFill>
                  <a:srgbClr val="0000FF"/>
                </a:solidFill>
              </a:rPr>
              <a:t>Giúp</a:t>
            </a:r>
            <a:r>
              <a:rPr lang="en-US" dirty="0">
                <a:solidFill>
                  <a:srgbClr val="0000FF"/>
                </a:solidFill>
              </a:rPr>
              <a:t> </a:t>
            </a:r>
            <a:r>
              <a:rPr lang="en-US" dirty="0" err="1">
                <a:solidFill>
                  <a:srgbClr val="0000FF"/>
                </a:solidFill>
              </a:rPr>
              <a:t>đỡ</a:t>
            </a:r>
            <a:r>
              <a:rPr lang="en-US" dirty="0">
                <a:solidFill>
                  <a:srgbClr val="0000FF"/>
                </a:solidFill>
              </a:rPr>
              <a:t> </a:t>
            </a:r>
            <a:r>
              <a:rPr lang="en-US" dirty="0" err="1">
                <a:solidFill>
                  <a:srgbClr val="0000FF"/>
                </a:solidFill>
              </a:rPr>
              <a:t>nạn</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chất</a:t>
            </a:r>
            <a:r>
              <a:rPr lang="en-US" dirty="0">
                <a:solidFill>
                  <a:srgbClr val="0000FF"/>
                </a:solidFill>
              </a:rPr>
              <a:t> </a:t>
            </a:r>
            <a:r>
              <a:rPr lang="en-US" dirty="0" err="1">
                <a:solidFill>
                  <a:srgbClr val="0000FF"/>
                </a:solidFill>
              </a:rPr>
              <a:t>độc</a:t>
            </a:r>
            <a:r>
              <a:rPr lang="en-US" dirty="0">
                <a:solidFill>
                  <a:srgbClr val="0000FF"/>
                </a:solidFill>
              </a:rPr>
              <a:t> </a:t>
            </a:r>
            <a:r>
              <a:rPr lang="en-US" dirty="0" err="1">
                <a:solidFill>
                  <a:srgbClr val="0000FF"/>
                </a:solidFill>
              </a:rPr>
              <a:t>da</a:t>
            </a:r>
            <a:r>
              <a:rPr lang="en-US" dirty="0">
                <a:solidFill>
                  <a:srgbClr val="0000FF"/>
                </a:solidFill>
              </a:rPr>
              <a:t> cam; </a:t>
            </a:r>
            <a:r>
              <a:rPr lang="en-US" dirty="0" err="1">
                <a:solidFill>
                  <a:srgbClr val="0000FF"/>
                </a:solidFill>
              </a:rPr>
              <a:t>Tìm</a:t>
            </a:r>
            <a:r>
              <a:rPr lang="en-US" dirty="0">
                <a:solidFill>
                  <a:srgbClr val="0000FF"/>
                </a:solidFill>
              </a:rPr>
              <a:t> </a:t>
            </a:r>
            <a:r>
              <a:rPr lang="en-US" dirty="0" err="1">
                <a:solidFill>
                  <a:srgbClr val="0000FF"/>
                </a:solidFill>
              </a:rPr>
              <a:t>kiếm</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Mĩ</a:t>
            </a:r>
            <a:r>
              <a:rPr lang="en-US" dirty="0">
                <a:solidFill>
                  <a:srgbClr val="0000FF"/>
                </a:solidFill>
              </a:rPr>
              <a:t> </a:t>
            </a:r>
            <a:r>
              <a:rPr lang="en-US" dirty="0" err="1">
                <a:solidFill>
                  <a:srgbClr val="0000FF"/>
                </a:solidFill>
              </a:rPr>
              <a:t>mất</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trong</a:t>
            </a:r>
            <a:r>
              <a:rPr lang="en-US" dirty="0">
                <a:solidFill>
                  <a:srgbClr val="0000FF"/>
                </a:solidFill>
              </a:rPr>
              <a:t> </a:t>
            </a:r>
            <a:r>
              <a:rPr lang="en-US" dirty="0" err="1">
                <a:solidFill>
                  <a:srgbClr val="0000FF"/>
                </a:solidFill>
              </a:rPr>
              <a:t>chiến</a:t>
            </a:r>
            <a:r>
              <a:rPr lang="en-US" dirty="0">
                <a:solidFill>
                  <a:srgbClr val="0000FF"/>
                </a:solidFill>
              </a:rPr>
              <a:t> </a:t>
            </a:r>
            <a:r>
              <a:rPr lang="en-US" dirty="0" err="1">
                <a:solidFill>
                  <a:srgbClr val="0000FF"/>
                </a:solidFill>
              </a:rPr>
              <a:t>tranh</a:t>
            </a:r>
            <a:r>
              <a:rPr lang="en-US" dirty="0">
                <a:solidFill>
                  <a:srgbClr val="0000FF"/>
                </a:solidFill>
              </a:rPr>
              <a:t> </a:t>
            </a:r>
            <a:r>
              <a:rPr lang="en-US" dirty="0" err="1">
                <a:solidFill>
                  <a:srgbClr val="0000FF"/>
                </a:solidFill>
              </a:rPr>
              <a:t>Việt</a:t>
            </a:r>
            <a:r>
              <a:rPr lang="en-US" dirty="0">
                <a:solidFill>
                  <a:srgbClr val="0000FF"/>
                </a:solidFill>
              </a:rPr>
              <a:t> Nam</a:t>
            </a:r>
          </a:p>
        </p:txBody>
      </p:sp>
      <p:sp>
        <p:nvSpPr>
          <p:cNvPr id="29710" name="AutoShape 17">
            <a:hlinkClick r:id="rId7" action="ppaction://hlinksldjump" highlightClick="1"/>
          </p:cNvPr>
          <p:cNvSpPr>
            <a:spLocks noChangeArrowheads="1"/>
          </p:cNvSpPr>
          <p:nvPr/>
        </p:nvSpPr>
        <p:spPr bwMode="auto">
          <a:xfrm>
            <a:off x="8880054" y="0"/>
            <a:ext cx="265792" cy="390771"/>
          </a:xfrm>
          <a:prstGeom prst="actionButtonHome">
            <a:avLst/>
          </a:prstGeom>
          <a:solidFill>
            <a:srgbClr val="F3F5A9"/>
          </a:solidFill>
          <a:ln w="9525">
            <a:noFill/>
            <a:miter lim="800000"/>
            <a:headEnd/>
            <a:tailEnd/>
          </a:ln>
        </p:spPr>
        <p:txBody>
          <a:bodyPr lIns="112672" tIns="56336" rIns="112672" bIns="56336"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1200"/>
                                        </p:tgtEl>
                                        <p:attrNameLst>
                                          <p:attrName>style.visibility</p:attrName>
                                        </p:attrNameLst>
                                      </p:cBhvr>
                                      <p:to>
                                        <p:strVal val="visible"/>
                                      </p:to>
                                    </p:set>
                                    <p:anim calcmode="lin" valueType="num">
                                      <p:cBhvr>
                                        <p:cTn id="7" dur="1000" fill="hold"/>
                                        <p:tgtEl>
                                          <p:spTgt spid="221200"/>
                                        </p:tgtEl>
                                        <p:attrNameLst>
                                          <p:attrName>ppt_x</p:attrName>
                                        </p:attrNameLst>
                                      </p:cBhvr>
                                      <p:tavLst>
                                        <p:tav tm="0">
                                          <p:val>
                                            <p:strVal val="#ppt_x-.2"/>
                                          </p:val>
                                        </p:tav>
                                        <p:tav tm="100000">
                                          <p:val>
                                            <p:strVal val="#ppt_x"/>
                                          </p:val>
                                        </p:tav>
                                      </p:tavLst>
                                    </p:anim>
                                    <p:anim calcmode="lin" valueType="num">
                                      <p:cBhvr>
                                        <p:cTn id="8" dur="1000" fill="hold"/>
                                        <p:tgtEl>
                                          <p:spTgt spid="2212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1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6955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1" y="1"/>
            <a:ext cx="9144000" cy="6858000"/>
          </a:xfrm>
          <a:prstGeom prst="rect">
            <a:avLst/>
          </a:prstGeom>
          <a:gradFill rotWithShape="1">
            <a:gsLst>
              <a:gs pos="0">
                <a:srgbClr val="00FFFF"/>
              </a:gs>
              <a:gs pos="50000">
                <a:schemeClr val="bg1"/>
              </a:gs>
              <a:gs pos="100000">
                <a:srgbClr val="00FFFF"/>
              </a:gs>
            </a:gsLst>
            <a:lin ang="18900000" scaled="1"/>
          </a:gradFill>
          <a:ln w="9525">
            <a:solidFill>
              <a:schemeClr val="tx1"/>
            </a:solidFill>
            <a:miter lim="800000"/>
            <a:headEnd/>
            <a:tailEnd/>
          </a:ln>
          <a:effectLst/>
        </p:spPr>
        <p:txBody>
          <a:bodyPr wrap="none" lIns="91422" tIns="45710" rIns="91422" bIns="45710" anchor="ctr"/>
          <a:lstStyle/>
          <a:p>
            <a:pPr defTabSz="913507">
              <a:defRPr/>
            </a:pPr>
            <a:endParaRPr lang="en-US" dirty="0">
              <a:solidFill>
                <a:srgbClr val="FF0000"/>
              </a:solidFill>
              <a:latin typeface="Arial" charset="0"/>
            </a:endParaRPr>
          </a:p>
        </p:txBody>
      </p:sp>
      <p:pic>
        <p:nvPicPr>
          <p:cNvPr id="30723" name="Picture 3" descr="stars"/>
          <p:cNvPicPr>
            <a:picLocks noChangeAspect="1" noChangeArrowheads="1" noCrop="1"/>
          </p:cNvPicPr>
          <p:nvPr/>
        </p:nvPicPr>
        <p:blipFill>
          <a:blip r:embed="rId2"/>
          <a:srcRect/>
          <a:stretch>
            <a:fillRect/>
          </a:stretch>
        </p:blipFill>
        <p:spPr bwMode="auto">
          <a:xfrm>
            <a:off x="7010277" y="303998"/>
            <a:ext cx="494669" cy="437926"/>
          </a:xfrm>
          <a:prstGeom prst="rect">
            <a:avLst/>
          </a:prstGeom>
          <a:noFill/>
          <a:ln w="9525">
            <a:noFill/>
            <a:miter lim="800000"/>
            <a:headEnd/>
            <a:tailEnd/>
          </a:ln>
        </p:spPr>
      </p:pic>
      <p:pic>
        <p:nvPicPr>
          <p:cNvPr id="30724" name="Picture 4" descr="stars"/>
          <p:cNvPicPr>
            <a:picLocks noChangeAspect="1" noChangeArrowheads="1" noCrop="1"/>
          </p:cNvPicPr>
          <p:nvPr/>
        </p:nvPicPr>
        <p:blipFill>
          <a:blip r:embed="rId2"/>
          <a:srcRect/>
          <a:stretch>
            <a:fillRect/>
          </a:stretch>
        </p:blipFill>
        <p:spPr bwMode="auto">
          <a:xfrm>
            <a:off x="5792062" y="5029767"/>
            <a:ext cx="494669" cy="437926"/>
          </a:xfrm>
          <a:prstGeom prst="rect">
            <a:avLst/>
          </a:prstGeom>
          <a:noFill/>
          <a:ln w="9525">
            <a:noFill/>
            <a:miter lim="800000"/>
            <a:headEnd/>
            <a:tailEnd/>
          </a:ln>
        </p:spPr>
      </p:pic>
      <p:pic>
        <p:nvPicPr>
          <p:cNvPr id="30725" name="Picture 5" descr="trang tri"/>
          <p:cNvPicPr>
            <a:picLocks noChangeAspect="1" noChangeArrowheads="1"/>
          </p:cNvPicPr>
          <p:nvPr/>
        </p:nvPicPr>
        <p:blipFill>
          <a:blip r:embed="rId3"/>
          <a:srcRect/>
          <a:stretch>
            <a:fillRect/>
          </a:stretch>
        </p:blipFill>
        <p:spPr bwMode="auto">
          <a:xfrm rot="10800000">
            <a:off x="8001463" y="-76530"/>
            <a:ext cx="1160996" cy="1169219"/>
          </a:xfrm>
          <a:prstGeom prst="rect">
            <a:avLst/>
          </a:prstGeom>
          <a:noFill/>
          <a:ln w="9525">
            <a:noFill/>
            <a:miter lim="800000"/>
            <a:headEnd/>
            <a:tailEnd/>
          </a:ln>
        </p:spPr>
      </p:pic>
      <p:pic>
        <p:nvPicPr>
          <p:cNvPr id="30726" name="Picture 6" descr="trang tri"/>
          <p:cNvPicPr>
            <a:picLocks noChangeAspect="1" noChangeArrowheads="1"/>
          </p:cNvPicPr>
          <p:nvPr/>
        </p:nvPicPr>
        <p:blipFill>
          <a:blip r:embed="rId3"/>
          <a:srcRect/>
          <a:stretch>
            <a:fillRect/>
          </a:stretch>
        </p:blipFill>
        <p:spPr bwMode="auto">
          <a:xfrm>
            <a:off x="1" y="5688782"/>
            <a:ext cx="1162842" cy="1169219"/>
          </a:xfrm>
          <a:prstGeom prst="rect">
            <a:avLst/>
          </a:prstGeom>
          <a:noFill/>
          <a:ln w="9525">
            <a:noFill/>
            <a:miter lim="800000"/>
            <a:headEnd/>
            <a:tailEnd/>
          </a:ln>
        </p:spPr>
      </p:pic>
      <p:graphicFrame>
        <p:nvGraphicFramePr>
          <p:cNvPr id="257031" name="Group 7"/>
          <p:cNvGraphicFramePr>
            <a:graphicFrameLocks noGrp="1"/>
          </p:cNvGraphicFramePr>
          <p:nvPr>
            <p:ph/>
          </p:nvPr>
        </p:nvGraphicFramePr>
        <p:xfrm>
          <a:off x="673711" y="469815"/>
          <a:ext cx="7460648" cy="6388187"/>
        </p:xfrm>
        <a:graphic>
          <a:graphicData uri="http://schemas.openxmlformats.org/drawingml/2006/table">
            <a:tbl>
              <a:tblPr/>
              <a:tblGrid>
                <a:gridCol w="633102"/>
                <a:gridCol w="3123062"/>
                <a:gridCol w="2058047"/>
                <a:gridCol w="1646437"/>
              </a:tblGrid>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CC6600"/>
                          </a:solidFill>
                          <a:effectLst/>
                          <a:latin typeface="Times New Roman" pitchFamily="18" charset="0"/>
                        </a:rPr>
                        <a:t>Stt</a:t>
                      </a:r>
                      <a:r>
                        <a:rPr kumimoji="0" lang="en-US" sz="2100" b="1" i="0" u="none" strike="noStrike" cap="none" normalizeH="0" baseline="0" dirty="0" smtClean="0">
                          <a:ln>
                            <a:noFill/>
                          </a:ln>
                          <a:solidFill>
                            <a:srgbClr val="CC6600"/>
                          </a:solidFill>
                          <a:effectLst/>
                          <a:latin typeface="Times New Roman" pitchFamily="18" charset="0"/>
                        </a:rPr>
                        <a:t> </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CC6600"/>
                          </a:solidFill>
                          <a:effectLst/>
                          <a:latin typeface="Times New Roman" pitchFamily="18" charset="0"/>
                        </a:rPr>
                        <a:t>Tên</a:t>
                      </a:r>
                      <a:r>
                        <a:rPr kumimoji="0" lang="en-US" sz="2100" b="1" i="0" u="none" strike="noStrike" cap="none" normalizeH="0" baseline="0" dirty="0" smtClean="0">
                          <a:ln>
                            <a:noFill/>
                          </a:ln>
                          <a:solidFill>
                            <a:srgbClr val="CC6600"/>
                          </a:solidFill>
                          <a:effectLst/>
                          <a:latin typeface="Times New Roman" pitchFamily="18" charset="0"/>
                        </a:rPr>
                        <a:t> </a:t>
                      </a:r>
                      <a:r>
                        <a:rPr kumimoji="0" lang="en-US" sz="2100" b="1" i="0" u="none" strike="noStrike" cap="none" normalizeH="0" baseline="0" dirty="0" err="1" smtClean="0">
                          <a:ln>
                            <a:noFill/>
                          </a:ln>
                          <a:solidFill>
                            <a:srgbClr val="CC6600"/>
                          </a:solidFill>
                          <a:effectLst/>
                          <a:latin typeface="Times New Roman" pitchFamily="18" charset="0"/>
                        </a:rPr>
                        <a:t>Tổng</a:t>
                      </a:r>
                      <a:r>
                        <a:rPr kumimoji="0" lang="en-US" sz="2100" b="1" i="0" u="none" strike="noStrike" cap="none" normalizeH="0" baseline="0" dirty="0" smtClean="0">
                          <a:ln>
                            <a:noFill/>
                          </a:ln>
                          <a:solidFill>
                            <a:srgbClr val="CC6600"/>
                          </a:solidFill>
                          <a:effectLst/>
                          <a:latin typeface="Times New Roman" pitchFamily="18" charset="0"/>
                        </a:rPr>
                        <a:t> </a:t>
                      </a:r>
                      <a:r>
                        <a:rPr kumimoji="0" lang="en-US" sz="2100" b="1" i="0" u="none" strike="noStrike" cap="none" normalizeH="0" baseline="0" dirty="0" err="1" smtClean="0">
                          <a:ln>
                            <a:noFill/>
                          </a:ln>
                          <a:solidFill>
                            <a:srgbClr val="CC6600"/>
                          </a:solidFill>
                          <a:effectLst/>
                          <a:latin typeface="Times New Roman" pitchFamily="18" charset="0"/>
                        </a:rPr>
                        <a:t>thống</a:t>
                      </a:r>
                      <a:endParaRPr kumimoji="0" lang="en-US" sz="2100" b="1" i="0" u="none" strike="noStrike" cap="none" normalizeH="0" baseline="0" dirty="0" smtClean="0">
                        <a:ln>
                          <a:noFill/>
                        </a:ln>
                        <a:solidFill>
                          <a:srgbClr val="CC6600"/>
                        </a:solidFill>
                        <a:effectLst/>
                        <a:latin typeface="Times New Roman" pitchFamily="18" charset="0"/>
                      </a:endParaRP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CC6600"/>
                          </a:solidFill>
                          <a:effectLst/>
                          <a:latin typeface="Times New Roman" pitchFamily="18" charset="0"/>
                        </a:rPr>
                        <a:t>Nhiệm kì</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CC6600"/>
                          </a:solidFill>
                          <a:effectLst/>
                          <a:latin typeface="Times New Roman" pitchFamily="18" charset="0"/>
                        </a:rPr>
                        <a:t>Đảng</a:t>
                      </a: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1</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rgbClr val="003399"/>
                          </a:solidFill>
                          <a:effectLst/>
                          <a:latin typeface="Times New Roman" pitchFamily="18" charset="0"/>
                        </a:rPr>
                        <a:t>S. </a:t>
                      </a:r>
                      <a:r>
                        <a:rPr kumimoji="0" lang="en-US" sz="2100" b="1" i="0" u="none" strike="noStrike" cap="none" normalizeH="0" baseline="0" dirty="0" err="1" smtClean="0">
                          <a:ln>
                            <a:noFill/>
                          </a:ln>
                          <a:solidFill>
                            <a:srgbClr val="003399"/>
                          </a:solidFill>
                          <a:effectLst/>
                          <a:latin typeface="Times New Roman" pitchFamily="18" charset="0"/>
                        </a:rPr>
                        <a:t>Tru</a:t>
                      </a:r>
                      <a:r>
                        <a:rPr kumimoji="0" lang="en-US" sz="2100" b="1" i="0" u="none" strike="noStrike" cap="none" normalizeH="0" baseline="0" dirty="0" smtClean="0">
                          <a:ln>
                            <a:noFill/>
                          </a:ln>
                          <a:solidFill>
                            <a:srgbClr val="003399"/>
                          </a:solidFill>
                          <a:effectLst/>
                          <a:latin typeface="Times New Roman" pitchFamily="18" charset="0"/>
                        </a:rPr>
                        <a:t> – man</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1945 - 1953</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00FF"/>
                          </a:solidFill>
                          <a:effectLst/>
                          <a:latin typeface="Arial" charset="0"/>
                        </a:rPr>
                        <a:t>Dân chủ</a:t>
                      </a: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2</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3333CC"/>
                          </a:solidFill>
                          <a:effectLst/>
                          <a:latin typeface="Times New Roman" pitchFamily="18" charset="0"/>
                        </a:rPr>
                        <a:t>D.Ai</a:t>
                      </a:r>
                      <a:r>
                        <a:rPr kumimoji="0" lang="en-US" sz="2100" b="1" i="0" u="none" strike="noStrike" cap="none" normalizeH="0" baseline="0" dirty="0" smtClean="0">
                          <a:ln>
                            <a:noFill/>
                          </a:ln>
                          <a:solidFill>
                            <a:srgbClr val="3333CC"/>
                          </a:solidFill>
                          <a:effectLst/>
                          <a:latin typeface="Times New Roman" pitchFamily="18" charset="0"/>
                        </a:rPr>
                        <a:t> – </a:t>
                      </a:r>
                      <a:r>
                        <a:rPr kumimoji="0" lang="en-US" sz="2100" b="1" i="0" u="none" strike="noStrike" cap="none" normalizeH="0" baseline="0" dirty="0" err="1" smtClean="0">
                          <a:ln>
                            <a:noFill/>
                          </a:ln>
                          <a:solidFill>
                            <a:srgbClr val="3333CC"/>
                          </a:solidFill>
                          <a:effectLst/>
                          <a:latin typeface="Times New Roman" pitchFamily="18" charset="0"/>
                        </a:rPr>
                        <a:t>sen</a:t>
                      </a:r>
                      <a:r>
                        <a:rPr kumimoji="0" lang="en-US" sz="2100" b="1" i="0" u="none" strike="noStrike" cap="none" normalizeH="0" baseline="0" dirty="0" smtClean="0">
                          <a:ln>
                            <a:noFill/>
                          </a:ln>
                          <a:solidFill>
                            <a:srgbClr val="3333CC"/>
                          </a:solidFill>
                          <a:effectLst/>
                          <a:latin typeface="Times New Roman" pitchFamily="18" charset="0"/>
                        </a:rPr>
                        <a:t> – </a:t>
                      </a:r>
                      <a:r>
                        <a:rPr kumimoji="0" lang="en-US" sz="2100" b="1" i="0" u="none" strike="noStrike" cap="none" normalizeH="0" baseline="0" dirty="0" err="1" smtClean="0">
                          <a:ln>
                            <a:noFill/>
                          </a:ln>
                          <a:solidFill>
                            <a:srgbClr val="3333CC"/>
                          </a:solidFill>
                          <a:effectLst/>
                          <a:latin typeface="Times New Roman" pitchFamily="18" charset="0"/>
                        </a:rPr>
                        <a:t>hao</a:t>
                      </a:r>
                      <a:endParaRPr kumimoji="0" lang="en-US" sz="2100" b="1" i="0" u="none" strike="noStrike" cap="none" normalizeH="0" baseline="0" dirty="0" smtClean="0">
                        <a:ln>
                          <a:noFill/>
                        </a:ln>
                        <a:solidFill>
                          <a:srgbClr val="3333CC"/>
                        </a:solidFill>
                        <a:effectLst/>
                        <a:latin typeface="Times New Roman" pitchFamily="18" charset="0"/>
                      </a:endParaRP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rPr>
                        <a:t>1953 – 1961</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00FF"/>
                          </a:solidFill>
                          <a:effectLst/>
                          <a:latin typeface="Arial" charset="0"/>
                        </a:rPr>
                        <a:t>Cộng hòa</a:t>
                      </a: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3</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FF0000"/>
                          </a:solidFill>
                          <a:effectLst/>
                          <a:latin typeface="Times New Roman" pitchFamily="18" charset="0"/>
                        </a:rPr>
                        <a:t>G.Ken</a:t>
                      </a:r>
                      <a:r>
                        <a:rPr kumimoji="0" lang="en-US" sz="2100" b="1" i="0" u="none" strike="noStrike" cap="none" normalizeH="0" baseline="0" dirty="0" smtClean="0">
                          <a:ln>
                            <a:noFill/>
                          </a:ln>
                          <a:solidFill>
                            <a:srgbClr val="FF0000"/>
                          </a:solidFill>
                          <a:effectLst/>
                          <a:latin typeface="Times New Roman" pitchFamily="18" charset="0"/>
                        </a:rPr>
                        <a:t> – </a:t>
                      </a:r>
                      <a:r>
                        <a:rPr kumimoji="0" lang="en-US" sz="2100" b="1" i="0" u="none" strike="noStrike" cap="none" normalizeH="0" baseline="0" dirty="0" err="1" smtClean="0">
                          <a:ln>
                            <a:noFill/>
                          </a:ln>
                          <a:solidFill>
                            <a:srgbClr val="FF0000"/>
                          </a:solidFill>
                          <a:effectLst/>
                          <a:latin typeface="Times New Roman" pitchFamily="18" charset="0"/>
                        </a:rPr>
                        <a:t>nơ</a:t>
                      </a:r>
                      <a:r>
                        <a:rPr kumimoji="0" lang="en-US" sz="2100" b="1" i="0" u="none" strike="noStrike" cap="none" normalizeH="0" baseline="0" dirty="0" smtClean="0">
                          <a:ln>
                            <a:noFill/>
                          </a:ln>
                          <a:solidFill>
                            <a:srgbClr val="FF0000"/>
                          </a:solidFill>
                          <a:effectLst/>
                          <a:latin typeface="Times New Roman" pitchFamily="18" charset="0"/>
                        </a:rPr>
                        <a:t> – </a:t>
                      </a:r>
                      <a:r>
                        <a:rPr kumimoji="0" lang="en-US" sz="2100" b="1" i="0" u="none" strike="noStrike" cap="none" normalizeH="0" baseline="0" dirty="0" err="1" smtClean="0">
                          <a:ln>
                            <a:noFill/>
                          </a:ln>
                          <a:solidFill>
                            <a:srgbClr val="FF0000"/>
                          </a:solidFill>
                          <a:effectLst/>
                          <a:latin typeface="Times New Roman" pitchFamily="18" charset="0"/>
                        </a:rPr>
                        <a:t>đi</a:t>
                      </a:r>
                      <a:endParaRPr kumimoji="0" lang="en-US" sz="2100" b="1" i="0" u="none" strike="noStrike" cap="none" normalizeH="0" baseline="0" dirty="0" smtClean="0">
                        <a:ln>
                          <a:noFill/>
                        </a:ln>
                        <a:solidFill>
                          <a:srgbClr val="FF0000"/>
                        </a:solidFill>
                        <a:effectLst/>
                        <a:latin typeface="Times New Roman" pitchFamily="18" charset="0"/>
                      </a:endParaRP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rPr>
                        <a:t>1961 - 1963</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00FF"/>
                          </a:solidFill>
                          <a:effectLst/>
                          <a:latin typeface="Arial" charset="0"/>
                        </a:rPr>
                        <a:t>Dân chủ</a:t>
                      </a: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4</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FF0000"/>
                          </a:solidFill>
                          <a:effectLst/>
                          <a:latin typeface="Times New Roman" pitchFamily="18" charset="0"/>
                        </a:rPr>
                        <a:t>L.Giôn- xơn</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rPr>
                        <a:t>1965 - 1969</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00FF"/>
                          </a:solidFill>
                          <a:effectLst/>
                          <a:latin typeface="Arial" charset="0"/>
                        </a:rPr>
                        <a:t>Dân chủ</a:t>
                      </a: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5</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FF0000"/>
                          </a:solidFill>
                          <a:effectLst/>
                          <a:latin typeface="Times New Roman" pitchFamily="18" charset="0"/>
                        </a:rPr>
                        <a:t>R.Nich</a:t>
                      </a:r>
                      <a:r>
                        <a:rPr kumimoji="0" lang="en-US" sz="2100" b="1" i="0" u="none" strike="noStrike" cap="none" normalizeH="0" baseline="0" dirty="0" smtClean="0">
                          <a:ln>
                            <a:noFill/>
                          </a:ln>
                          <a:solidFill>
                            <a:srgbClr val="FF0000"/>
                          </a:solidFill>
                          <a:effectLst/>
                          <a:latin typeface="Times New Roman" pitchFamily="18" charset="0"/>
                        </a:rPr>
                        <a:t> – </a:t>
                      </a:r>
                      <a:r>
                        <a:rPr kumimoji="0" lang="en-US" sz="2100" b="1" i="0" u="none" strike="noStrike" cap="none" normalizeH="0" baseline="0" dirty="0" err="1" smtClean="0">
                          <a:ln>
                            <a:noFill/>
                          </a:ln>
                          <a:solidFill>
                            <a:srgbClr val="FF0000"/>
                          </a:solidFill>
                          <a:effectLst/>
                          <a:latin typeface="Times New Roman" pitchFamily="18" charset="0"/>
                        </a:rPr>
                        <a:t>xơn</a:t>
                      </a:r>
                      <a:endParaRPr kumimoji="0" lang="en-US" sz="2100" b="1" i="0" u="none" strike="noStrike" cap="none" normalizeH="0" baseline="0" dirty="0" smtClean="0">
                        <a:ln>
                          <a:noFill/>
                        </a:ln>
                        <a:solidFill>
                          <a:srgbClr val="FF0000"/>
                        </a:solidFill>
                        <a:effectLst/>
                        <a:latin typeface="Times New Roman" pitchFamily="18" charset="0"/>
                      </a:endParaRP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rPr>
                        <a:t>1969 - 1974</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0000FF"/>
                          </a:solidFill>
                          <a:effectLst/>
                          <a:latin typeface="Arial" charset="0"/>
                        </a:rPr>
                        <a:t>Cộng</a:t>
                      </a:r>
                      <a:r>
                        <a:rPr kumimoji="0" lang="en-US" sz="2100" b="1" i="0" u="none" strike="noStrike" cap="none" normalizeH="0" baseline="0" dirty="0" smtClean="0">
                          <a:ln>
                            <a:noFill/>
                          </a:ln>
                          <a:solidFill>
                            <a:srgbClr val="0000FF"/>
                          </a:solidFill>
                          <a:effectLst/>
                          <a:latin typeface="Arial" charset="0"/>
                        </a:rPr>
                        <a:t> </a:t>
                      </a:r>
                      <a:r>
                        <a:rPr kumimoji="0" lang="en-US" sz="2100" b="1" i="0" u="none" strike="noStrike" cap="none" normalizeH="0" baseline="0" dirty="0" err="1" smtClean="0">
                          <a:ln>
                            <a:noFill/>
                          </a:ln>
                          <a:solidFill>
                            <a:srgbClr val="0000FF"/>
                          </a:solidFill>
                          <a:effectLst/>
                          <a:latin typeface="Arial" charset="0"/>
                        </a:rPr>
                        <a:t>hòa</a:t>
                      </a:r>
                      <a:endParaRPr kumimoji="0" lang="en-US" sz="2100" b="1" i="0" u="none" strike="noStrike" cap="none" normalizeH="0" baseline="0" dirty="0" smtClean="0">
                        <a:ln>
                          <a:noFill/>
                        </a:ln>
                        <a:solidFill>
                          <a:srgbClr val="0000FF"/>
                        </a:solidFill>
                        <a:effectLst/>
                        <a:latin typeface="Arial" charset="0"/>
                      </a:endParaRP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6</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003399"/>
                          </a:solidFill>
                          <a:effectLst/>
                          <a:latin typeface="Times New Roman" pitchFamily="18" charset="0"/>
                        </a:rPr>
                        <a:t>G.Pho</a:t>
                      </a:r>
                      <a:endParaRPr kumimoji="0" lang="en-US" sz="2100" b="1" i="0" u="none" strike="noStrike" cap="none" normalizeH="0" baseline="0" dirty="0" smtClean="0">
                        <a:ln>
                          <a:noFill/>
                        </a:ln>
                        <a:solidFill>
                          <a:srgbClr val="003399"/>
                        </a:solidFill>
                        <a:effectLst/>
                        <a:latin typeface="Times New Roman" pitchFamily="18" charset="0"/>
                      </a:endParaRP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1974 – 1977</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0000FF"/>
                          </a:solidFill>
                          <a:effectLst/>
                          <a:latin typeface="Arial" charset="0"/>
                        </a:rPr>
                        <a:t>Cộng</a:t>
                      </a:r>
                      <a:r>
                        <a:rPr kumimoji="0" lang="en-US" sz="2100" b="1" i="0" u="none" strike="noStrike" cap="none" normalizeH="0" baseline="0" dirty="0" smtClean="0">
                          <a:ln>
                            <a:noFill/>
                          </a:ln>
                          <a:solidFill>
                            <a:srgbClr val="0000FF"/>
                          </a:solidFill>
                          <a:effectLst/>
                          <a:latin typeface="Arial" charset="0"/>
                        </a:rPr>
                        <a:t> </a:t>
                      </a:r>
                      <a:r>
                        <a:rPr kumimoji="0" lang="en-US" sz="2100" b="1" i="0" u="none" strike="noStrike" cap="none" normalizeH="0" baseline="0" dirty="0" err="1" smtClean="0">
                          <a:ln>
                            <a:noFill/>
                          </a:ln>
                          <a:solidFill>
                            <a:srgbClr val="0000FF"/>
                          </a:solidFill>
                          <a:effectLst/>
                          <a:latin typeface="Arial" charset="0"/>
                        </a:rPr>
                        <a:t>hòa</a:t>
                      </a:r>
                      <a:endParaRPr kumimoji="0" lang="en-US" sz="2100" b="1" i="0" u="none" strike="noStrike" cap="none" normalizeH="0" baseline="0" dirty="0" smtClean="0">
                        <a:ln>
                          <a:noFill/>
                        </a:ln>
                        <a:solidFill>
                          <a:srgbClr val="0000FF"/>
                        </a:solidFill>
                        <a:effectLst/>
                        <a:latin typeface="Arial" charset="0"/>
                      </a:endParaRP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7</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3399"/>
                          </a:solidFill>
                          <a:effectLst/>
                          <a:latin typeface="Times New Roman" pitchFamily="18" charset="0"/>
                        </a:rPr>
                        <a:t>J.Car – tơ</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1977 – 1981</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0000FF"/>
                          </a:solidFill>
                          <a:effectLst/>
                          <a:latin typeface="Arial" charset="0"/>
                        </a:rPr>
                        <a:t>Dân</a:t>
                      </a:r>
                      <a:r>
                        <a:rPr kumimoji="0" lang="en-US" sz="2100" b="1" i="0" u="none" strike="noStrike" cap="none" normalizeH="0" baseline="0" dirty="0" smtClean="0">
                          <a:ln>
                            <a:noFill/>
                          </a:ln>
                          <a:solidFill>
                            <a:srgbClr val="0000FF"/>
                          </a:solidFill>
                          <a:effectLst/>
                          <a:latin typeface="Arial" charset="0"/>
                        </a:rPr>
                        <a:t> </a:t>
                      </a:r>
                      <a:r>
                        <a:rPr kumimoji="0" lang="en-US" sz="2100" b="1" i="0" u="none" strike="noStrike" cap="none" normalizeH="0" baseline="0" dirty="0" err="1" smtClean="0">
                          <a:ln>
                            <a:noFill/>
                          </a:ln>
                          <a:solidFill>
                            <a:srgbClr val="0000FF"/>
                          </a:solidFill>
                          <a:effectLst/>
                          <a:latin typeface="Arial" charset="0"/>
                        </a:rPr>
                        <a:t>chủ</a:t>
                      </a:r>
                      <a:endParaRPr kumimoji="0" lang="en-US" sz="2100" b="1" i="0" u="none" strike="noStrike" cap="none" normalizeH="0" baseline="0" dirty="0" smtClean="0">
                        <a:ln>
                          <a:noFill/>
                        </a:ln>
                        <a:solidFill>
                          <a:srgbClr val="0000FF"/>
                        </a:solidFill>
                        <a:effectLst/>
                        <a:latin typeface="Arial" charset="0"/>
                      </a:endParaRP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8</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3399"/>
                          </a:solidFill>
                          <a:effectLst/>
                          <a:latin typeface="Times New Roman" pitchFamily="18" charset="0"/>
                        </a:rPr>
                        <a:t>R.Ri – gân</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1981 – 1989</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0000FF"/>
                          </a:solidFill>
                          <a:effectLst/>
                          <a:latin typeface="Arial" charset="0"/>
                        </a:rPr>
                        <a:t>Cộng</a:t>
                      </a:r>
                      <a:r>
                        <a:rPr kumimoji="0" lang="en-US" sz="2100" b="1" i="0" u="none" strike="noStrike" cap="none" normalizeH="0" baseline="0" dirty="0" smtClean="0">
                          <a:ln>
                            <a:noFill/>
                          </a:ln>
                          <a:solidFill>
                            <a:srgbClr val="0000FF"/>
                          </a:solidFill>
                          <a:effectLst/>
                          <a:latin typeface="Arial" charset="0"/>
                        </a:rPr>
                        <a:t> </a:t>
                      </a:r>
                      <a:r>
                        <a:rPr kumimoji="0" lang="en-US" sz="2100" b="1" i="0" u="none" strike="noStrike" cap="none" normalizeH="0" baseline="0" dirty="0" err="1" smtClean="0">
                          <a:ln>
                            <a:noFill/>
                          </a:ln>
                          <a:solidFill>
                            <a:srgbClr val="0000FF"/>
                          </a:solidFill>
                          <a:effectLst/>
                          <a:latin typeface="Arial" charset="0"/>
                        </a:rPr>
                        <a:t>hòa</a:t>
                      </a:r>
                      <a:endParaRPr kumimoji="0" lang="en-US" sz="2100" b="1" i="0" u="none" strike="noStrike" cap="none" normalizeH="0" baseline="0" dirty="0" smtClean="0">
                        <a:ln>
                          <a:noFill/>
                        </a:ln>
                        <a:solidFill>
                          <a:srgbClr val="0000FF"/>
                        </a:solidFill>
                        <a:effectLst/>
                        <a:latin typeface="Arial" charset="0"/>
                      </a:endParaRP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9</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3399"/>
                          </a:solidFill>
                          <a:effectLst/>
                          <a:latin typeface="Times New Roman" pitchFamily="18" charset="0"/>
                        </a:rPr>
                        <a:t>G. Bush (Cha)</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1989 - 1993</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0000FF"/>
                          </a:solidFill>
                          <a:effectLst/>
                          <a:latin typeface="Arial" charset="0"/>
                        </a:rPr>
                        <a:t>Cộng</a:t>
                      </a:r>
                      <a:r>
                        <a:rPr kumimoji="0" lang="en-US" sz="2100" b="1" i="0" u="none" strike="noStrike" cap="none" normalizeH="0" baseline="0" dirty="0" smtClean="0">
                          <a:ln>
                            <a:noFill/>
                          </a:ln>
                          <a:solidFill>
                            <a:srgbClr val="0000FF"/>
                          </a:solidFill>
                          <a:effectLst/>
                          <a:latin typeface="Arial" charset="0"/>
                        </a:rPr>
                        <a:t> </a:t>
                      </a:r>
                      <a:r>
                        <a:rPr kumimoji="0" lang="en-US" sz="2100" b="1" i="0" u="none" strike="noStrike" cap="none" normalizeH="0" baseline="0" dirty="0" err="1" smtClean="0">
                          <a:ln>
                            <a:noFill/>
                          </a:ln>
                          <a:solidFill>
                            <a:srgbClr val="0000FF"/>
                          </a:solidFill>
                          <a:effectLst/>
                          <a:latin typeface="Arial" charset="0"/>
                        </a:rPr>
                        <a:t>hòa</a:t>
                      </a:r>
                      <a:endParaRPr kumimoji="0" lang="en-US" sz="2100" b="1" i="0" u="none" strike="noStrike" cap="none" normalizeH="0" baseline="0" dirty="0" smtClean="0">
                        <a:ln>
                          <a:noFill/>
                        </a:ln>
                        <a:solidFill>
                          <a:srgbClr val="0000FF"/>
                        </a:solidFill>
                        <a:effectLst/>
                        <a:latin typeface="Arial" charset="0"/>
                      </a:endParaRP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10</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3399"/>
                          </a:solidFill>
                          <a:effectLst/>
                          <a:latin typeface="Times New Roman" pitchFamily="18" charset="0"/>
                        </a:rPr>
                        <a:t>Bill Clin – tơn</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rPr>
                        <a:t>1993 – 2001</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0000FF"/>
                          </a:solidFill>
                          <a:effectLst/>
                          <a:latin typeface="Arial" charset="0"/>
                        </a:rPr>
                        <a:t>Dân</a:t>
                      </a:r>
                      <a:r>
                        <a:rPr kumimoji="0" lang="en-US" sz="2100" b="1" i="0" u="none" strike="noStrike" cap="none" normalizeH="0" baseline="0" dirty="0" smtClean="0">
                          <a:ln>
                            <a:noFill/>
                          </a:ln>
                          <a:solidFill>
                            <a:srgbClr val="0000FF"/>
                          </a:solidFill>
                          <a:effectLst/>
                          <a:latin typeface="Arial" charset="0"/>
                        </a:rPr>
                        <a:t> </a:t>
                      </a:r>
                      <a:r>
                        <a:rPr kumimoji="0" lang="en-US" sz="2100" b="1" i="0" u="none" strike="noStrike" cap="none" normalizeH="0" baseline="0" dirty="0" err="1" smtClean="0">
                          <a:ln>
                            <a:noFill/>
                          </a:ln>
                          <a:solidFill>
                            <a:srgbClr val="0000FF"/>
                          </a:solidFill>
                          <a:effectLst/>
                          <a:latin typeface="Arial" charset="0"/>
                        </a:rPr>
                        <a:t>chủ</a:t>
                      </a:r>
                      <a:r>
                        <a:rPr kumimoji="0" lang="en-US" sz="2100" b="1" i="0" u="none" strike="noStrike" cap="none" normalizeH="0" baseline="0" dirty="0" smtClean="0">
                          <a:ln>
                            <a:noFill/>
                          </a:ln>
                          <a:solidFill>
                            <a:srgbClr val="0000FF"/>
                          </a:solidFill>
                          <a:effectLst/>
                          <a:latin typeface="Times New Roman" pitchFamily="18" charset="0"/>
                        </a:rPr>
                        <a:t> </a:t>
                      </a: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11</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3399"/>
                          </a:solidFill>
                          <a:effectLst/>
                          <a:latin typeface="Times New Roman" pitchFamily="18" charset="0"/>
                        </a:rPr>
                        <a:t>G. Bush </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2001 – 2009</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0000FF"/>
                          </a:solidFill>
                          <a:effectLst/>
                          <a:latin typeface="Arial" charset="0"/>
                        </a:rPr>
                        <a:t>Cộng</a:t>
                      </a:r>
                      <a:r>
                        <a:rPr kumimoji="0" lang="en-US" sz="2100" b="1" i="0" u="none" strike="noStrike" cap="none" normalizeH="0" baseline="0" dirty="0" smtClean="0">
                          <a:ln>
                            <a:noFill/>
                          </a:ln>
                          <a:solidFill>
                            <a:srgbClr val="0000FF"/>
                          </a:solidFill>
                          <a:effectLst/>
                          <a:latin typeface="Arial" charset="0"/>
                        </a:rPr>
                        <a:t> </a:t>
                      </a:r>
                      <a:r>
                        <a:rPr kumimoji="0" lang="en-US" sz="2100" b="1" i="0" u="none" strike="noStrike" cap="none" normalizeH="0" baseline="0" dirty="0" err="1" smtClean="0">
                          <a:ln>
                            <a:noFill/>
                          </a:ln>
                          <a:solidFill>
                            <a:srgbClr val="0000FF"/>
                          </a:solidFill>
                          <a:effectLst/>
                          <a:latin typeface="Arial" charset="0"/>
                        </a:rPr>
                        <a:t>hòa</a:t>
                      </a:r>
                      <a:endParaRPr kumimoji="0" lang="en-US" sz="2100" b="1" i="0" u="none" strike="noStrike" cap="none" normalizeH="0" baseline="0" dirty="0" smtClean="0">
                        <a:ln>
                          <a:noFill/>
                        </a:ln>
                        <a:solidFill>
                          <a:srgbClr val="0000FF"/>
                        </a:solidFill>
                        <a:effectLst/>
                        <a:latin typeface="Times New Roman" pitchFamily="18" charset="0"/>
                      </a:endParaRP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399">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Times New Roman" pitchFamily="18" charset="0"/>
                        </a:rPr>
                        <a:t>12</a:t>
                      </a:r>
                    </a:p>
                  </a:txBody>
                  <a:tcPr marL="86265" marR="86265" marT="49676" marB="49676"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003399"/>
                          </a:solidFill>
                          <a:effectLst/>
                          <a:latin typeface="Times New Roman" pitchFamily="18" charset="0"/>
                        </a:rPr>
                        <a:t>B. Ô – ba - ma</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2009</a:t>
                      </a:r>
                    </a:p>
                  </a:txBody>
                  <a:tcPr marL="86265" marR="86265" marT="49676" marB="49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0000FF"/>
                          </a:solidFill>
                          <a:effectLst/>
                          <a:latin typeface="Arial" charset="0"/>
                        </a:rPr>
                        <a:t>Dân</a:t>
                      </a:r>
                      <a:r>
                        <a:rPr kumimoji="0" lang="en-US" sz="2100" b="1" i="0" u="none" strike="noStrike" cap="none" normalizeH="0" baseline="0" dirty="0" smtClean="0">
                          <a:ln>
                            <a:noFill/>
                          </a:ln>
                          <a:solidFill>
                            <a:srgbClr val="0000FF"/>
                          </a:solidFill>
                          <a:effectLst/>
                          <a:latin typeface="Arial" charset="0"/>
                        </a:rPr>
                        <a:t> </a:t>
                      </a:r>
                      <a:r>
                        <a:rPr kumimoji="0" lang="en-US" sz="2100" b="1" i="0" u="none" strike="noStrike" cap="none" normalizeH="0" baseline="0" dirty="0" err="1" smtClean="0">
                          <a:ln>
                            <a:noFill/>
                          </a:ln>
                          <a:solidFill>
                            <a:srgbClr val="0000FF"/>
                          </a:solidFill>
                          <a:effectLst/>
                          <a:latin typeface="Arial" charset="0"/>
                        </a:rPr>
                        <a:t>chủ</a:t>
                      </a:r>
                      <a:r>
                        <a:rPr kumimoji="0" lang="en-US" sz="2100" b="1" i="0" u="none" strike="noStrike" cap="none" normalizeH="0" baseline="0" dirty="0" smtClean="0">
                          <a:ln>
                            <a:noFill/>
                          </a:ln>
                          <a:solidFill>
                            <a:srgbClr val="0000FF"/>
                          </a:solidFill>
                          <a:effectLst/>
                          <a:latin typeface="Times New Roman" pitchFamily="18" charset="0"/>
                        </a:rPr>
                        <a:t> </a:t>
                      </a:r>
                    </a:p>
                  </a:txBody>
                  <a:tcPr marL="86265" marR="86265" marT="49676" marB="49676"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103" name="Text Box 79"/>
          <p:cNvSpPr txBox="1">
            <a:spLocks noChangeArrowheads="1"/>
          </p:cNvSpPr>
          <p:nvPr/>
        </p:nvSpPr>
        <p:spPr bwMode="auto">
          <a:xfrm>
            <a:off x="686631" y="91412"/>
            <a:ext cx="7923939" cy="442177"/>
          </a:xfrm>
          <a:prstGeom prst="rect">
            <a:avLst/>
          </a:prstGeom>
          <a:solidFill>
            <a:schemeClr val="folHlink"/>
          </a:solidFill>
          <a:ln w="9525">
            <a:noFill/>
            <a:miter lim="800000"/>
            <a:headEnd/>
            <a:tailEnd/>
          </a:ln>
        </p:spPr>
        <p:txBody>
          <a:bodyPr lIns="91391" tIns="45694" rIns="91391" bIns="45694">
            <a:spAutoFit/>
          </a:bodyPr>
          <a:lstStyle/>
          <a:p>
            <a:pPr defTabSz="913507">
              <a:spcBef>
                <a:spcPct val="50000"/>
              </a:spcBef>
            </a:pPr>
            <a:r>
              <a:rPr lang="en-US" sz="2300" dirty="0">
                <a:solidFill>
                  <a:srgbClr val="FF0000"/>
                </a:solidFill>
                <a:latin typeface="Arial" charset="0"/>
              </a:rPr>
              <a:t>12 ĐỜI TỔNG THỐNG MĨ (1945 –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7103"/>
                                        </p:tgtEl>
                                        <p:attrNameLst>
                                          <p:attrName>style.visibility</p:attrName>
                                        </p:attrNameLst>
                                      </p:cBhvr>
                                      <p:to>
                                        <p:strVal val="visible"/>
                                      </p:to>
                                    </p:set>
                                    <p:animEffect transition="in" filter="box(out)">
                                      <p:cBhvr>
                                        <p:cTn id="7" dur="500"/>
                                        <p:tgtEl>
                                          <p:spTgt spid="257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1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06279"/>
            <a:ext cx="4343400" cy="523220"/>
          </a:xfrm>
          <a:prstGeom prst="rect">
            <a:avLst/>
          </a:prstGeom>
          <a:noFill/>
        </p:spPr>
        <p:txBody>
          <a:bodyPr wrap="square" rtlCol="0">
            <a:spAutoFit/>
          </a:bodyPr>
          <a:lstStyle/>
          <a:p>
            <a:r>
              <a:rPr lang="en-US" sz="2800" b="1" dirty="0">
                <a:solidFill>
                  <a:srgbClr val="C00000"/>
                </a:solidFill>
              </a:rPr>
              <a:t>BÀI TẬP</a:t>
            </a:r>
          </a:p>
        </p:txBody>
      </p:sp>
      <p:sp>
        <p:nvSpPr>
          <p:cNvPr id="4" name="TextBox 3"/>
          <p:cNvSpPr txBox="1"/>
          <p:nvPr/>
        </p:nvSpPr>
        <p:spPr>
          <a:xfrm>
            <a:off x="762000" y="838200"/>
            <a:ext cx="6781800" cy="4154984"/>
          </a:xfrm>
          <a:prstGeom prst="rect">
            <a:avLst/>
          </a:prstGeom>
          <a:noFill/>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1/ </a:t>
            </a:r>
            <a:r>
              <a:rPr lang="en-US" sz="2400" b="1" dirty="0" err="1" smtClean="0">
                <a:solidFill>
                  <a:srgbClr val="C00000"/>
                </a:solidFill>
                <a:latin typeface="Times New Roman" panose="02020603050405020304" pitchFamily="18" charset="0"/>
                <a:cs typeface="Times New Roman" panose="02020603050405020304" pitchFamily="18" charset="0"/>
              </a:rPr>
              <a:t>Kinh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tế</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Mĩ</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sau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chiến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tranh</a:t>
            </a:r>
            <a:r>
              <a:rPr lang="en-US" sz="2400" b="1" dirty="0" smtClean="0">
                <a:solidFill>
                  <a:srgbClr val="C00000"/>
                </a:solidFill>
                <a:latin typeface="Times New Roman" panose="02020603050405020304" pitchFamily="18" charset="0"/>
                <a:cs typeface="Times New Roman" panose="02020603050405020304" pitchFamily="18" charset="0"/>
              </a:rPr>
              <a:t> </a:t>
            </a:r>
            <a:r>
              <a:rPr lang="vi-VN" sz="2400" b="1" dirty="0" smtClean="0">
                <a:solidFill>
                  <a:srgbClr val="C00000"/>
                </a:solidFill>
                <a:latin typeface="Times New Roman" panose="02020603050405020304" pitchFamily="18" charset="0"/>
                <a:cs typeface="Times New Roman" panose="02020603050405020304" pitchFamily="18" charset="0"/>
              </a:rPr>
              <a:t>đạt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tựu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a:t>
            </a:r>
            <a:r>
              <a:rPr lang="vi-VN" sz="2400" b="1" dirty="0" smtClean="0">
                <a:solidFill>
                  <a:srgbClr val="C00000"/>
                </a:solidFill>
                <a:latin typeface="Times New Roman" panose="02020603050405020304" pitchFamily="18" charset="0"/>
                <a:cs typeface="Times New Roman" panose="02020603050405020304" pitchFamily="18" charset="0"/>
              </a:rPr>
              <a:t>ư</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thế</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nào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Chọn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Đúng</a:t>
            </a:r>
            <a:r>
              <a:rPr lang="en-US" sz="2400" b="1" dirty="0" smtClean="0">
                <a:solidFill>
                  <a:srgbClr val="C00000"/>
                </a:solidFill>
                <a:latin typeface="Times New Roman" panose="02020603050405020304" pitchFamily="18" charset="0"/>
                <a:cs typeface="Times New Roman" panose="02020603050405020304" pitchFamily="18" charset="0"/>
              </a:rPr>
              <a:t> ho</a:t>
            </a:r>
            <a:r>
              <a:rPr lang="vi-VN" sz="2400" b="1" dirty="0" smtClean="0">
                <a:solidFill>
                  <a:srgbClr val="C00000"/>
                </a:solidFill>
                <a:latin typeface="Times New Roman" panose="02020603050405020304" pitchFamily="18" charset="0"/>
                <a:cs typeface="Times New Roman" panose="02020603050405020304" pitchFamily="18" charset="0"/>
              </a:rPr>
              <a:t>ặc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Sai</a:t>
            </a:r>
            <a:r>
              <a:rPr lang="en-US" sz="2400" b="1" dirty="0" smtClean="0">
                <a:solidFill>
                  <a:srgbClr val="C00000"/>
                </a:solidFill>
                <a:latin typeface="Times New Roman" panose="02020603050405020304" pitchFamily="18" charset="0"/>
                <a:cs typeface="Times New Roman" panose="02020603050405020304" pitchFamily="18" charset="0"/>
              </a:rPr>
              <a:t>)</a:t>
            </a:r>
          </a:p>
          <a:p>
            <a:pPr marL="342900" indent="-342900">
              <a:buAutoNum type="alphaLcPeriod"/>
            </a:pPr>
            <a:r>
              <a:rPr lang="en-US" sz="2400" b="1" dirty="0" err="1" smtClean="0">
                <a:latin typeface="Times New Roman" panose="02020603050405020304" pitchFamily="18" charset="0"/>
                <a:cs typeface="Times New Roman" panose="02020603050405020304" pitchFamily="18" charset="0"/>
              </a:rPr>
              <a:t>Công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nghiệp</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r>
              <a:rPr lang="en-US" sz="2400" b="1" dirty="0" smtClean="0">
                <a:latin typeface="Times New Roman" panose="02020603050405020304" pitchFamily="18" charset="0"/>
                <a:cs typeface="Times New Roman" panose="02020603050405020304" pitchFamily="18" charset="0"/>
              </a:rPr>
              <a:t> l</a:t>
            </a:r>
            <a:r>
              <a:rPr lang="vi-VN" sz="2400" b="1" dirty="0" smtClean="0">
                <a:latin typeface="Times New Roman" panose="02020603050405020304" pitchFamily="18" charset="0"/>
                <a:cs typeface="Times New Roman" panose="02020603050405020304" pitchFamily="18" charset="0"/>
              </a:rPr>
              <a:t>ượng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56,4 </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smtClean="0">
                <a:solidFill>
                  <a:srgbClr val="FF0066"/>
                </a:solidFill>
                <a:latin typeface="Times New Roman" panose="02020603050405020304" pitchFamily="18" charset="0"/>
                <a:cs typeface="Times New Roman" panose="02020603050405020304" pitchFamily="18" charset="0"/>
              </a:rPr>
              <a:t>Đ</a:t>
            </a:r>
          </a:p>
          <a:p>
            <a:pPr marL="342900" indent="-342900">
              <a:buAutoNum type="alphaLcPeriod"/>
            </a:pPr>
            <a:r>
              <a:rPr lang="en-US" sz="2400" b="1" dirty="0" err="1" smtClean="0">
                <a:latin typeface="Times New Roman" panose="02020603050405020304" pitchFamily="18" charset="0"/>
                <a:cs typeface="Times New Roman" panose="02020603050405020304" pitchFamily="18" charset="0"/>
              </a:rPr>
              <a:t>Trữ</a:t>
            </a:r>
            <a:r>
              <a:rPr lang="en-US" sz="2400" b="1" dirty="0" smtClean="0">
                <a:latin typeface="Times New Roman" panose="02020603050405020304" pitchFamily="18" charset="0"/>
                <a:cs typeface="Times New Roman" panose="02020603050405020304" pitchFamily="18" charset="0"/>
              </a:rPr>
              <a:t> l</a:t>
            </a:r>
            <a:r>
              <a:rPr lang="vi-VN" sz="2400" b="1" dirty="0" smtClean="0">
                <a:latin typeface="Times New Roman" panose="02020603050405020304" pitchFamily="18" charset="0"/>
                <a:cs typeface="Times New Roman" panose="02020603050405020304" pitchFamily="18" charset="0"/>
              </a:rPr>
              <a:t>ượn</a:t>
            </a:r>
            <a:r>
              <a:rPr lang="en-US" sz="2400" b="1" dirty="0" smtClean="0">
                <a:latin typeface="Times New Roman" panose="02020603050405020304" pitchFamily="18" charset="0"/>
                <a:cs typeface="Times New Roman" panose="02020603050405020304" pitchFamily="18" charset="0"/>
              </a:rPr>
              <a:t>g  </a:t>
            </a:r>
            <a:r>
              <a:rPr lang="en-US" sz="2400" b="1" dirty="0" err="1" smtClean="0">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chiếm</a:t>
            </a:r>
            <a:r>
              <a:rPr lang="en-US" sz="2400" b="1" dirty="0" smtClean="0">
                <a:latin typeface="Times New Roman" panose="02020603050405020304" pitchFamily="18" charset="0"/>
                <a:cs typeface="Times New Roman" panose="02020603050405020304" pitchFamily="18" charset="0"/>
              </a:rPr>
              <a:t> h</a:t>
            </a:r>
            <a:r>
              <a:rPr lang="vi-VN" sz="2400" b="1" dirty="0" smtClean="0">
                <a:latin typeface="Times New Roman" panose="02020603050405020304" pitchFamily="18" charset="0"/>
                <a:cs typeface="Times New Roman" panose="02020603050405020304" pitchFamily="18" charset="0"/>
              </a:rPr>
              <a:t>ơ</a:t>
            </a:r>
            <a:r>
              <a:rPr lang="en-US" sz="2400" b="1" dirty="0">
                <a:latin typeface="Times New Roman" panose="02020603050405020304" pitchFamily="18" charset="0"/>
                <a:cs typeface="Times New Roman" panose="02020603050405020304" pitchFamily="18" charset="0"/>
              </a:rPr>
              <a:t>n </a:t>
            </a:r>
            <a:r>
              <a:rPr lang="en-US" sz="2400" b="1" dirty="0" err="1" smtClean="0">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nữa</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giới</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S</a:t>
            </a:r>
          </a:p>
          <a:p>
            <a:pPr marL="342900" indent="-342900">
              <a:buAutoNum type="alphaLcPeriod"/>
            </a:pPr>
            <a:r>
              <a:rPr lang="en-US" sz="2400" b="1" dirty="0" err="1" smtClean="0">
                <a:latin typeface="Times New Roman" panose="02020603050405020304" pitchFamily="18" charset="0"/>
                <a:cs typeface="Times New Roman" panose="02020603050405020304" pitchFamily="18" charset="0"/>
              </a:rPr>
              <a:t>Sản</a:t>
            </a:r>
            <a:r>
              <a:rPr lang="en-US" sz="2400" b="1" dirty="0" smtClean="0">
                <a:latin typeface="Times New Roman" panose="02020603050405020304" pitchFamily="18" charset="0"/>
                <a:cs typeface="Times New Roman" panose="02020603050405020304" pitchFamily="18" charset="0"/>
              </a:rPr>
              <a:t> l</a:t>
            </a:r>
            <a:r>
              <a:rPr lang="vi-VN" sz="2400" b="1" dirty="0" smtClean="0">
                <a:latin typeface="Times New Roman" panose="02020603050405020304" pitchFamily="18" charset="0"/>
                <a:cs typeface="Times New Roman" panose="02020603050405020304" pitchFamily="18" charset="0"/>
              </a:rPr>
              <a:t>ượng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nông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nghiệp</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bằng</a:t>
            </a:r>
            <a:r>
              <a:rPr lang="en-US" sz="2400" b="1" dirty="0" smtClean="0">
                <a:latin typeface="Times New Roman" panose="02020603050405020304" pitchFamily="18" charset="0"/>
                <a:cs typeface="Times New Roman" panose="02020603050405020304" pitchFamily="18" charset="0"/>
              </a:rPr>
              <a:t> 5 n</a:t>
            </a:r>
            <a:r>
              <a:rPr lang="vi-VN" sz="2400" b="1" dirty="0" smtClean="0">
                <a:latin typeface="Times New Roman" panose="02020603050405020304" pitchFamily="18" charset="0"/>
                <a:cs typeface="Times New Roman" panose="02020603050405020304" pitchFamily="18" charset="0"/>
              </a:rPr>
              <a:t>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Anh</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Tây</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Ý.  </a:t>
            </a:r>
            <a:r>
              <a:rPr lang="en-US" sz="2400" b="1" dirty="0" smtClean="0">
                <a:solidFill>
                  <a:srgbClr val="002060"/>
                </a:solidFill>
                <a:latin typeface="Times New Roman" panose="02020603050405020304" pitchFamily="18" charset="0"/>
                <a:cs typeface="Times New Roman" panose="02020603050405020304" pitchFamily="18" charset="0"/>
              </a:rPr>
              <a:t>S</a:t>
            </a:r>
          </a:p>
          <a:p>
            <a:pPr marL="342900" indent="-342900">
              <a:buAutoNum type="alphaLcPeriod"/>
            </a:pPr>
            <a:r>
              <a:rPr lang="en-US" sz="2400" b="1" dirty="0" err="1">
                <a:latin typeface="Times New Roman" panose="02020603050405020304" pitchFamily="18" charset="0"/>
                <a:cs typeface="Times New Roman" panose="02020603050405020304" pitchFamily="18" charset="0"/>
              </a:rPr>
              <a:t>Trữ</a:t>
            </a:r>
            <a:r>
              <a:rPr lang="en-US" sz="2400" b="1" dirty="0">
                <a:latin typeface="Times New Roman" panose="02020603050405020304" pitchFamily="18" charset="0"/>
                <a:cs typeface="Times New Roman" panose="02020603050405020304" pitchFamily="18" charset="0"/>
              </a:rPr>
              <a:t> l</a:t>
            </a:r>
            <a:r>
              <a:rPr lang="vi-VN" sz="2400" b="1" dirty="0">
                <a:latin typeface="Times New Roman" panose="02020603050405020304" pitchFamily="18" charset="0"/>
                <a:cs typeface="Times New Roman" panose="02020603050405020304" pitchFamily="18" charset="0"/>
              </a:rPr>
              <a:t>ượn</a:t>
            </a:r>
            <a:r>
              <a:rPr lang="en-US" sz="2400" b="1" dirty="0">
                <a:latin typeface="Times New Roman" panose="02020603050405020304" pitchFamily="18" charset="0"/>
                <a:cs typeface="Times New Roman" panose="02020603050405020304" pitchFamily="18" charset="0"/>
              </a:rPr>
              <a:t>g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chiếm</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¾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smtClean="0">
                <a:solidFill>
                  <a:srgbClr val="FF0066"/>
                </a:solidFill>
                <a:latin typeface="Times New Roman" panose="02020603050405020304" pitchFamily="18" charset="0"/>
                <a:cs typeface="Times New Roman" panose="02020603050405020304" pitchFamily="18" charset="0"/>
              </a:rPr>
              <a:t>Đ</a:t>
            </a:r>
          </a:p>
          <a:p>
            <a:pPr marL="342900" indent="-342900">
              <a:buAutoNum type="alphaLcPeriod"/>
            </a:pPr>
            <a:r>
              <a:rPr lang="en-US" sz="2400" b="1" dirty="0">
                <a:latin typeface="Times New Roman" panose="02020603050405020304" pitchFamily="18" charset="0"/>
                <a:cs typeface="Times New Roman" panose="02020603050405020304" pitchFamily="18" charset="0"/>
              </a:rPr>
              <a:t>SL </a:t>
            </a:r>
            <a:r>
              <a:rPr lang="en-US" sz="2400" b="1" dirty="0" err="1" smtClean="0">
                <a:latin typeface="Times New Roman" panose="02020603050405020304" pitchFamily="18" charset="0"/>
                <a:cs typeface="Times New Roman" panose="02020603050405020304" pitchFamily="18" charset="0"/>
              </a:rPr>
              <a:t>nông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nghiệp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gấp</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đô</a:t>
            </a:r>
            <a:r>
              <a:rPr lang="en-US" sz="2400" b="1" dirty="0" err="1" smtClean="0">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5 n</a:t>
            </a:r>
            <a:r>
              <a:rPr lang="vi-VN" sz="2400" b="1" dirty="0" smtClean="0">
                <a:latin typeface="Times New Roman" panose="02020603050405020304" pitchFamily="18" charset="0"/>
                <a:cs typeface="Times New Roman" panose="02020603050405020304" pitchFamily="18" charset="0"/>
              </a:rPr>
              <a:t>ước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Ý</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a:t>
            </a:r>
            <a:r>
              <a:rPr lang="en-US" sz="2400" b="1" dirty="0">
                <a:solidFill>
                  <a:srgbClr val="FF0066"/>
                </a:solidFill>
                <a:latin typeface="Times New Roman" panose="02020603050405020304" pitchFamily="18" charset="0"/>
                <a:cs typeface="Times New Roman" panose="02020603050405020304" pitchFamily="18" charset="0"/>
              </a:rPr>
              <a:t>Đ</a:t>
            </a:r>
          </a:p>
        </p:txBody>
      </p:sp>
      <p:sp>
        <p:nvSpPr>
          <p:cNvPr id="5" name="Oval 4"/>
          <p:cNvSpPr/>
          <p:nvPr/>
        </p:nvSpPr>
        <p:spPr>
          <a:xfrm>
            <a:off x="2282536" y="2047009"/>
            <a:ext cx="381000" cy="38100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28800" y="2743200"/>
            <a:ext cx="304800" cy="30480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95800" y="3505200"/>
            <a:ext cx="304800" cy="30480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8400" y="3810000"/>
            <a:ext cx="304800" cy="38100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52900" y="4572000"/>
            <a:ext cx="342900" cy="421184"/>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8867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grpId="0" nodeType="clickEffect">
                                  <p:stCondLst>
                                    <p:cond delay="0"/>
                                  </p:stCondLst>
                                  <p:childTnLst>
                                    <p:animEffect transition="out" filter="wheel(1)">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419475" y="0"/>
            <a:ext cx="2357438" cy="644525"/>
          </a:xfrm>
          <a:prstGeom prst="rect">
            <a:avLst/>
          </a:prstGeom>
          <a:noFill/>
          <a:ln w="9525">
            <a:noFill/>
            <a:miter lim="800000"/>
            <a:headEnd/>
            <a:tailEnd/>
          </a:ln>
        </p:spPr>
        <p:txBody>
          <a:bodyPr lIns="112640" tIns="56320" rIns="112640" bIns="56320">
            <a:spAutoFit/>
          </a:bodyPr>
          <a:lstStyle/>
          <a:p>
            <a:pPr defTabSz="912813"/>
            <a:r>
              <a:rPr lang="en-US" sz="2800" b="1" u="sng">
                <a:latin typeface="Times New Roman" pitchFamily="18" charset="0"/>
              </a:rPr>
              <a:t>BÀI  TẬP</a:t>
            </a:r>
            <a:r>
              <a:rPr lang="en-US" sz="3500" b="1" u="sng">
                <a:latin typeface="Times New Roman" pitchFamily="18" charset="0"/>
              </a:rPr>
              <a:t> </a:t>
            </a:r>
            <a:r>
              <a:rPr lang="en-US" sz="3500" b="1" u="sng">
                <a:solidFill>
                  <a:srgbClr val="FF3300"/>
                </a:solidFill>
                <a:latin typeface="Times New Roman" pitchFamily="18" charset="0"/>
              </a:rPr>
              <a:t> </a:t>
            </a:r>
          </a:p>
        </p:txBody>
      </p:sp>
      <p:sp>
        <p:nvSpPr>
          <p:cNvPr id="20483" name="Text Box 5"/>
          <p:cNvSpPr txBox="1">
            <a:spLocks noChangeArrowheads="1"/>
          </p:cNvSpPr>
          <p:nvPr/>
        </p:nvSpPr>
        <p:spPr bwMode="auto">
          <a:xfrm>
            <a:off x="539750" y="620713"/>
            <a:ext cx="8208963" cy="476250"/>
          </a:xfrm>
          <a:prstGeom prst="rect">
            <a:avLst/>
          </a:prstGeom>
          <a:noFill/>
          <a:ln w="9525">
            <a:noFill/>
            <a:miter lim="800000"/>
            <a:headEnd/>
            <a:tailEnd/>
          </a:ln>
        </p:spPr>
        <p:txBody>
          <a:bodyPr lIns="112640" tIns="56320" rIns="112640" bIns="56320">
            <a:spAutoFit/>
          </a:bodyPr>
          <a:lstStyle/>
          <a:p>
            <a:pPr algn="ctr" defTabSz="912813"/>
            <a:r>
              <a:rPr lang="en-US" sz="2400" b="1">
                <a:solidFill>
                  <a:srgbClr val="D60093"/>
                </a:solidFill>
                <a:latin typeface="Times New Roman" pitchFamily="18" charset="0"/>
              </a:rPr>
              <a:t>Chọn các nội dung thích hợp để điền vào chỗ trống</a:t>
            </a:r>
          </a:p>
        </p:txBody>
      </p:sp>
      <p:sp>
        <p:nvSpPr>
          <p:cNvPr id="20484" name="Rectangle 6"/>
          <p:cNvSpPr>
            <a:spLocks noChangeArrowheads="1"/>
          </p:cNvSpPr>
          <p:nvPr/>
        </p:nvSpPr>
        <p:spPr bwMode="auto">
          <a:xfrm>
            <a:off x="0" y="1082675"/>
            <a:ext cx="9213850" cy="2960688"/>
          </a:xfrm>
          <a:prstGeom prst="rect">
            <a:avLst/>
          </a:prstGeom>
          <a:noFill/>
          <a:ln w="9525" algn="ctr">
            <a:noFill/>
            <a:miter lim="800000"/>
            <a:headEnd/>
            <a:tailEnd/>
          </a:ln>
        </p:spPr>
        <p:txBody>
          <a:bodyPr lIns="112672" tIns="56336" rIns="112672" bIns="56336">
            <a:spAutoFit/>
          </a:bodyPr>
          <a:lstStyle/>
          <a:p>
            <a:pPr defTabSz="912813"/>
            <a:r>
              <a:rPr lang="en-US" sz="2700" b="1">
                <a:solidFill>
                  <a:srgbClr val="0000FF"/>
                </a:solidFill>
                <a:latin typeface="Times New Roman" pitchFamily="18" charset="0"/>
              </a:rPr>
              <a:t>          </a:t>
            </a:r>
            <a:r>
              <a:rPr lang="en-US" sz="2000" b="1">
                <a:solidFill>
                  <a:srgbClr val="0000FF"/>
                </a:solidFill>
                <a:latin typeface="Times New Roman" pitchFamily="18" charset="0"/>
              </a:rPr>
              <a:t>Sau chiến tranh thế giới thứ hai Mĩ là một nước:</a:t>
            </a:r>
            <a:endParaRPr lang="en-US" sz="2000" b="1">
              <a:solidFill>
                <a:srgbClr val="009900"/>
              </a:solidFill>
              <a:latin typeface="Times New Roman" pitchFamily="18" charset="0"/>
            </a:endParaRPr>
          </a:p>
          <a:p>
            <a:pPr defTabSz="912813"/>
            <a:r>
              <a:rPr lang="en-US" sz="2000">
                <a:solidFill>
                  <a:srgbClr val="09C71B"/>
                </a:solidFill>
                <a:latin typeface="Times New Roman" pitchFamily="18" charset="0"/>
              </a:rPr>
              <a:t>1</a:t>
            </a:r>
            <a:r>
              <a:rPr lang="en-US" sz="2000">
                <a:solidFill>
                  <a:srgbClr val="0000FF"/>
                </a:solidFill>
                <a:latin typeface="Times New Roman" pitchFamily="18" charset="0"/>
              </a:rPr>
              <a:t>…………………….</a:t>
            </a:r>
            <a:r>
              <a:rPr lang="en-US" sz="2000" b="1">
                <a:solidFill>
                  <a:srgbClr val="0000FF"/>
                </a:solidFill>
                <a:latin typeface="Times New Roman" pitchFamily="18" charset="0"/>
              </a:rPr>
              <a:t>trong giới Tư bản. Vì không bị </a:t>
            </a:r>
            <a:r>
              <a:rPr lang="en-US" sz="2000">
                <a:solidFill>
                  <a:srgbClr val="009900"/>
                </a:solidFill>
                <a:latin typeface="Times New Roman" pitchFamily="18" charset="0"/>
              </a:rPr>
              <a:t>2………..</a:t>
            </a:r>
            <a:r>
              <a:rPr lang="en-US" sz="2000" b="1">
                <a:solidFill>
                  <a:srgbClr val="FF3300"/>
                </a:solidFill>
                <a:latin typeface="Times New Roman" pitchFamily="18" charset="0"/>
              </a:rPr>
              <a:t> </a:t>
            </a:r>
            <a:r>
              <a:rPr lang="en-US" sz="2000">
                <a:solidFill>
                  <a:srgbClr val="009900"/>
                </a:solidFill>
                <a:latin typeface="Times New Roman" pitchFamily="18" charset="0"/>
              </a:rPr>
              <a:t>……………….</a:t>
            </a:r>
            <a:r>
              <a:rPr lang="en-US" sz="2000" b="1">
                <a:solidFill>
                  <a:srgbClr val="0000FF"/>
                </a:solidFill>
                <a:latin typeface="Times New Roman" pitchFamily="18" charset="0"/>
              </a:rPr>
              <a:t>, lại có điều kiện để sản xuất cho nên Mĩ là nơi khởi đầu cuộc CM KH-KT lần 2 của nhân loại</a:t>
            </a:r>
            <a:r>
              <a:rPr lang="en-US" sz="2000">
                <a:solidFill>
                  <a:srgbClr val="0000FF"/>
                </a:solidFill>
                <a:latin typeface="Times New Roman" pitchFamily="18" charset="0"/>
              </a:rPr>
              <a:t> </a:t>
            </a:r>
            <a:r>
              <a:rPr lang="en-US" sz="2000" b="1">
                <a:solidFill>
                  <a:srgbClr val="0000FF"/>
                </a:solidFill>
                <a:latin typeface="Times New Roman" pitchFamily="18" charset="0"/>
              </a:rPr>
              <a:t>. Nhưng những thập niên sau Mĩ không còn</a:t>
            </a:r>
            <a:r>
              <a:rPr lang="en-US" sz="2000">
                <a:solidFill>
                  <a:srgbClr val="0000FF"/>
                </a:solidFill>
                <a:latin typeface="Times New Roman" pitchFamily="18" charset="0"/>
              </a:rPr>
              <a:t> </a:t>
            </a:r>
            <a:r>
              <a:rPr lang="en-US" sz="2000">
                <a:solidFill>
                  <a:srgbClr val="09C71B"/>
                </a:solidFill>
                <a:latin typeface="Times New Roman" pitchFamily="18" charset="0"/>
              </a:rPr>
              <a:t>3</a:t>
            </a:r>
            <a:r>
              <a:rPr lang="en-US" sz="2000">
                <a:solidFill>
                  <a:srgbClr val="0000FF"/>
                </a:solidFill>
                <a:latin typeface="Times New Roman" pitchFamily="18" charset="0"/>
              </a:rPr>
              <a:t>.</a:t>
            </a:r>
            <a:r>
              <a:rPr lang="en-US" sz="2000">
                <a:solidFill>
                  <a:srgbClr val="009900"/>
                </a:solidFill>
                <a:latin typeface="Times New Roman" pitchFamily="18" charset="0"/>
              </a:rPr>
              <a:t> ……………………..</a:t>
            </a:r>
            <a:r>
              <a:rPr lang="en-US" sz="2000" b="1">
                <a:solidFill>
                  <a:srgbClr val="0000FF"/>
                </a:solidFill>
                <a:latin typeface="Times New Roman" pitchFamily="18" charset="0"/>
              </a:rPr>
              <a:t>như trước nữa, nền kinh tế đã biểu hiện  </a:t>
            </a:r>
            <a:r>
              <a:rPr lang="en-US" sz="2000">
                <a:solidFill>
                  <a:srgbClr val="009900"/>
                </a:solidFill>
                <a:latin typeface="Times New Roman" pitchFamily="18" charset="0"/>
              </a:rPr>
              <a:t>4 ……….</a:t>
            </a:r>
            <a:r>
              <a:rPr lang="en-US" sz="2000">
                <a:solidFill>
                  <a:srgbClr val="0000FF"/>
                </a:solidFill>
                <a:latin typeface="Times New Roman" pitchFamily="18" charset="0"/>
              </a:rPr>
              <a:t>…</a:t>
            </a:r>
            <a:r>
              <a:rPr lang="en-US" sz="2000" b="1">
                <a:solidFill>
                  <a:srgbClr val="0000FF"/>
                </a:solidFill>
                <a:latin typeface="Times New Roman" pitchFamily="18" charset="0"/>
              </a:rPr>
              <a:t>.Chính phủ Mĩ đã thực hiện nhiều chính sách</a:t>
            </a:r>
            <a:r>
              <a:rPr lang="en-US" sz="2000">
                <a:solidFill>
                  <a:srgbClr val="0000FF"/>
                </a:solidFill>
                <a:latin typeface="Times New Roman" pitchFamily="18" charset="0"/>
              </a:rPr>
              <a:t> .</a:t>
            </a:r>
            <a:r>
              <a:rPr lang="en-US" sz="2000">
                <a:solidFill>
                  <a:srgbClr val="009900"/>
                </a:solidFill>
                <a:latin typeface="Times New Roman" pitchFamily="18" charset="0"/>
              </a:rPr>
              <a:t>5 …………</a:t>
            </a:r>
            <a:r>
              <a:rPr lang="en-US" sz="2000" b="1">
                <a:solidFill>
                  <a:srgbClr val="009900"/>
                </a:solidFill>
                <a:latin typeface="Times New Roman" pitchFamily="18" charset="0"/>
              </a:rPr>
              <a:t> </a:t>
            </a:r>
            <a:r>
              <a:rPr lang="en-US" sz="2000">
                <a:solidFill>
                  <a:srgbClr val="0000FF"/>
                </a:solidFill>
                <a:latin typeface="Times New Roman" pitchFamily="18" charset="0"/>
              </a:rPr>
              <a:t>  </a:t>
            </a:r>
            <a:r>
              <a:rPr lang="en-US" sz="2000" b="1">
                <a:solidFill>
                  <a:srgbClr val="0000FF"/>
                </a:solidFill>
                <a:latin typeface="Times New Roman" pitchFamily="18" charset="0"/>
              </a:rPr>
              <a:t>nhằm thực hiện mưu đồ </a:t>
            </a:r>
          </a:p>
          <a:p>
            <a:pPr defTabSz="912813"/>
            <a:r>
              <a:rPr lang="en-US" sz="2000">
                <a:solidFill>
                  <a:srgbClr val="009900"/>
                </a:solidFill>
                <a:latin typeface="Times New Roman" pitchFamily="18" charset="0"/>
              </a:rPr>
              <a:t>6 …………………..</a:t>
            </a:r>
            <a:r>
              <a:rPr lang="en-US" sz="2000" b="1">
                <a:solidFill>
                  <a:srgbClr val="0000FF"/>
                </a:solidFill>
                <a:latin typeface="Times New Roman" pitchFamily="18" charset="0"/>
              </a:rPr>
              <a:t>như: </a:t>
            </a:r>
            <a:r>
              <a:rPr lang="en-US" sz="2000" b="1">
                <a:solidFill>
                  <a:srgbClr val="09C71B"/>
                </a:solidFill>
                <a:latin typeface="Times New Roman" pitchFamily="18" charset="0"/>
              </a:rPr>
              <a:t>7</a:t>
            </a:r>
            <a:r>
              <a:rPr lang="en-US" sz="2000">
                <a:solidFill>
                  <a:srgbClr val="09C71B"/>
                </a:solidFill>
                <a:latin typeface="Times New Roman" pitchFamily="18" charset="0"/>
              </a:rPr>
              <a:t>…………………………….</a:t>
            </a:r>
            <a:r>
              <a:rPr lang="en-US" sz="2000" b="1">
                <a:solidFill>
                  <a:srgbClr val="009900"/>
                </a:solidFill>
                <a:latin typeface="Times New Roman" pitchFamily="18" charset="0"/>
              </a:rPr>
              <a:t>,</a:t>
            </a:r>
            <a:r>
              <a:rPr lang="en-US" sz="2000" b="1">
                <a:solidFill>
                  <a:srgbClr val="0000FF"/>
                </a:solidFill>
                <a:latin typeface="Times New Roman" pitchFamily="18" charset="0"/>
              </a:rPr>
              <a:t> tiến hành</a:t>
            </a:r>
            <a:r>
              <a:rPr lang="en-US" sz="2000">
                <a:solidFill>
                  <a:srgbClr val="0000FF"/>
                </a:solidFill>
                <a:latin typeface="Times New Roman" pitchFamily="18" charset="0"/>
              </a:rPr>
              <a:t> </a:t>
            </a:r>
            <a:r>
              <a:rPr lang="en-US" sz="2000">
                <a:solidFill>
                  <a:srgbClr val="009900"/>
                </a:solidFill>
                <a:latin typeface="Times New Roman" pitchFamily="18" charset="0"/>
              </a:rPr>
              <a:t>8…………...</a:t>
            </a:r>
            <a:r>
              <a:rPr lang="en-US" sz="2000" b="1">
                <a:solidFill>
                  <a:srgbClr val="0000FF"/>
                </a:solidFill>
                <a:latin typeface="Times New Roman" pitchFamily="18" charset="0"/>
              </a:rPr>
              <a:t>để</a:t>
            </a:r>
            <a:r>
              <a:rPr lang="en-US" sz="2000">
                <a:solidFill>
                  <a:srgbClr val="0000FF"/>
                </a:solidFill>
                <a:latin typeface="Times New Roman" pitchFamily="18" charset="0"/>
              </a:rPr>
              <a:t> </a:t>
            </a:r>
            <a:r>
              <a:rPr lang="en-US" sz="2000" b="1">
                <a:solidFill>
                  <a:srgbClr val="0000FF"/>
                </a:solidFill>
                <a:latin typeface="Times New Roman" pitchFamily="18" charset="0"/>
              </a:rPr>
              <a:t>lôi kéo, khống chế các nước. Gây ra</a:t>
            </a:r>
            <a:r>
              <a:rPr lang="en-US" sz="2000">
                <a:solidFill>
                  <a:srgbClr val="0000FF"/>
                </a:solidFill>
                <a:latin typeface="Times New Roman" pitchFamily="18" charset="0"/>
              </a:rPr>
              <a:t> </a:t>
            </a:r>
            <a:r>
              <a:rPr lang="en-US" sz="2000" b="1">
                <a:solidFill>
                  <a:srgbClr val="0000FF"/>
                </a:solidFill>
                <a:latin typeface="Times New Roman" pitchFamily="18" charset="0"/>
              </a:rPr>
              <a:t>nhiều   </a:t>
            </a:r>
            <a:r>
              <a:rPr lang="en-US" sz="2000">
                <a:solidFill>
                  <a:srgbClr val="009900"/>
                </a:solidFill>
                <a:latin typeface="Times New Roman" pitchFamily="18" charset="0"/>
              </a:rPr>
              <a:t>9</a:t>
            </a:r>
            <a:r>
              <a:rPr lang="en-US" sz="2000">
                <a:solidFill>
                  <a:srgbClr val="09C71B"/>
                </a:solidFill>
                <a:latin typeface="Times New Roman" pitchFamily="18" charset="0"/>
              </a:rPr>
              <a:t>…………………………….…</a:t>
            </a:r>
            <a:r>
              <a:rPr lang="en-US" sz="2000" b="1">
                <a:solidFill>
                  <a:srgbClr val="0000FF"/>
                </a:solidFill>
                <a:latin typeface="Times New Roman" pitchFamily="18" charset="0"/>
              </a:rPr>
              <a:t>tiêu biểu là chiến tranh xâm lược  </a:t>
            </a:r>
            <a:r>
              <a:rPr lang="en-US" sz="2000">
                <a:solidFill>
                  <a:srgbClr val="09C71B"/>
                </a:solidFill>
                <a:latin typeface="Times New Roman" pitchFamily="18" charset="0"/>
              </a:rPr>
              <a:t>10</a:t>
            </a:r>
            <a:r>
              <a:rPr lang="en-US" sz="2000" b="1">
                <a:solidFill>
                  <a:srgbClr val="FF3300"/>
                </a:solidFill>
                <a:latin typeface="Times New Roman" pitchFamily="18" charset="0"/>
              </a:rPr>
              <a:t> </a:t>
            </a:r>
            <a:r>
              <a:rPr lang="en-US" sz="2000">
                <a:solidFill>
                  <a:srgbClr val="09C71B"/>
                </a:solidFill>
                <a:latin typeface="Times New Roman" pitchFamily="18" charset="0"/>
              </a:rPr>
              <a:t>………….…</a:t>
            </a:r>
            <a:r>
              <a:rPr lang="en-US" sz="2000" b="1">
                <a:solidFill>
                  <a:srgbClr val="0000FF"/>
                </a:solidFill>
                <a:latin typeface="Times New Roman" pitchFamily="18" charset="0"/>
              </a:rPr>
              <a:t>và Mĩ đã </a:t>
            </a:r>
            <a:r>
              <a:rPr lang="en-US" sz="2000">
                <a:solidFill>
                  <a:srgbClr val="09C71B"/>
                </a:solidFill>
                <a:latin typeface="Times New Roman" pitchFamily="18" charset="0"/>
              </a:rPr>
              <a:t>11……………..</a:t>
            </a:r>
            <a:r>
              <a:rPr lang="en-US" sz="2000" b="1">
                <a:solidFill>
                  <a:srgbClr val="09C71B"/>
                </a:solidFill>
                <a:latin typeface="Times New Roman" pitchFamily="18" charset="0"/>
              </a:rPr>
              <a:t> </a:t>
            </a:r>
            <a:r>
              <a:rPr lang="en-US" sz="2000" b="1">
                <a:solidFill>
                  <a:srgbClr val="0000FF"/>
                </a:solidFill>
                <a:latin typeface="Times New Roman" pitchFamily="18" charset="0"/>
              </a:rPr>
              <a:t>nặng nề</a:t>
            </a:r>
          </a:p>
        </p:txBody>
      </p:sp>
      <p:sp>
        <p:nvSpPr>
          <p:cNvPr id="194567" name="Text Box 7"/>
          <p:cNvSpPr txBox="1">
            <a:spLocks noChangeArrowheads="1"/>
          </p:cNvSpPr>
          <p:nvPr/>
        </p:nvSpPr>
        <p:spPr bwMode="auto">
          <a:xfrm>
            <a:off x="107950" y="1412875"/>
            <a:ext cx="2232025" cy="522288"/>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700" b="1">
                <a:solidFill>
                  <a:srgbClr val="FF3300"/>
                </a:solidFill>
                <a:latin typeface="Times New Roman" pitchFamily="18" charset="0"/>
              </a:rPr>
              <a:t>   </a:t>
            </a:r>
            <a:r>
              <a:rPr lang="en-US" sz="2000" b="1">
                <a:solidFill>
                  <a:srgbClr val="FF3300"/>
                </a:solidFill>
                <a:latin typeface="Times New Roman" pitchFamily="18" charset="0"/>
              </a:rPr>
              <a:t>giàu mạnh nhất</a:t>
            </a:r>
          </a:p>
        </p:txBody>
      </p:sp>
      <p:sp>
        <p:nvSpPr>
          <p:cNvPr id="20486" name="Text Box 8"/>
          <p:cNvSpPr txBox="1">
            <a:spLocks noChangeArrowheads="1"/>
          </p:cNvSpPr>
          <p:nvPr/>
        </p:nvSpPr>
        <p:spPr bwMode="auto">
          <a:xfrm>
            <a:off x="0" y="1490663"/>
            <a:ext cx="2657475" cy="571500"/>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700" b="1">
                <a:solidFill>
                  <a:srgbClr val="FF3300"/>
                </a:solidFill>
                <a:latin typeface="Times New Roman" pitchFamily="18" charset="0"/>
              </a:rPr>
              <a:t>  </a:t>
            </a:r>
          </a:p>
        </p:txBody>
      </p:sp>
      <p:sp>
        <p:nvSpPr>
          <p:cNvPr id="194571" name="Text Box 11"/>
          <p:cNvSpPr txBox="1">
            <a:spLocks noChangeArrowheads="1"/>
          </p:cNvSpPr>
          <p:nvPr/>
        </p:nvSpPr>
        <p:spPr bwMode="auto">
          <a:xfrm>
            <a:off x="5651500" y="1484313"/>
            <a:ext cx="2987675"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Chiến tranh tàn phá</a:t>
            </a:r>
          </a:p>
        </p:txBody>
      </p:sp>
      <p:sp>
        <p:nvSpPr>
          <p:cNvPr id="194572" name="Text Box 12"/>
          <p:cNvSpPr txBox="1">
            <a:spLocks noChangeArrowheads="1"/>
          </p:cNvSpPr>
          <p:nvPr/>
        </p:nvSpPr>
        <p:spPr bwMode="auto">
          <a:xfrm>
            <a:off x="5292725" y="2060575"/>
            <a:ext cx="2665413"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giữ ưu thế tuyệt đối</a:t>
            </a:r>
          </a:p>
        </p:txBody>
      </p:sp>
      <p:sp>
        <p:nvSpPr>
          <p:cNvPr id="194573" name="Text Box 13"/>
          <p:cNvSpPr txBox="1">
            <a:spLocks noChangeArrowheads="1"/>
          </p:cNvSpPr>
          <p:nvPr/>
        </p:nvSpPr>
        <p:spPr bwMode="auto">
          <a:xfrm>
            <a:off x="3276600" y="2349500"/>
            <a:ext cx="1328738"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suy yếu</a:t>
            </a:r>
          </a:p>
        </p:txBody>
      </p:sp>
      <p:sp>
        <p:nvSpPr>
          <p:cNvPr id="194574" name="Text Box 14"/>
          <p:cNvSpPr txBox="1">
            <a:spLocks noChangeArrowheads="1"/>
          </p:cNvSpPr>
          <p:nvPr/>
        </p:nvSpPr>
        <p:spPr bwMode="auto">
          <a:xfrm>
            <a:off x="539750" y="2708275"/>
            <a:ext cx="1771650"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đối ngoại</a:t>
            </a:r>
          </a:p>
        </p:txBody>
      </p:sp>
      <p:sp>
        <p:nvSpPr>
          <p:cNvPr id="194575" name="Text Box 15"/>
          <p:cNvSpPr txBox="1">
            <a:spLocks noChangeArrowheads="1"/>
          </p:cNvSpPr>
          <p:nvPr/>
        </p:nvSpPr>
        <p:spPr bwMode="auto">
          <a:xfrm>
            <a:off x="0" y="2997200"/>
            <a:ext cx="2411413"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thống trị thế giới</a:t>
            </a:r>
          </a:p>
        </p:txBody>
      </p:sp>
      <p:sp>
        <p:nvSpPr>
          <p:cNvPr id="194576" name="Text Box 16"/>
          <p:cNvSpPr txBox="1">
            <a:spLocks noChangeArrowheads="1"/>
          </p:cNvSpPr>
          <p:nvPr/>
        </p:nvSpPr>
        <p:spPr bwMode="auto">
          <a:xfrm>
            <a:off x="2555875" y="2997200"/>
            <a:ext cx="3549650"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đề ra chiến lược toàn cầu</a:t>
            </a:r>
          </a:p>
        </p:txBody>
      </p:sp>
      <p:sp>
        <p:nvSpPr>
          <p:cNvPr id="194577" name="Text Box 17"/>
          <p:cNvSpPr txBox="1">
            <a:spLocks noChangeArrowheads="1"/>
          </p:cNvSpPr>
          <p:nvPr/>
        </p:nvSpPr>
        <p:spPr bwMode="auto">
          <a:xfrm>
            <a:off x="6877050" y="2997200"/>
            <a:ext cx="1541463"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viện trợ</a:t>
            </a:r>
          </a:p>
        </p:txBody>
      </p:sp>
      <p:sp>
        <p:nvSpPr>
          <p:cNvPr id="194578" name="Text Box 18"/>
          <p:cNvSpPr txBox="1">
            <a:spLocks noChangeArrowheads="1"/>
          </p:cNvSpPr>
          <p:nvPr/>
        </p:nvSpPr>
        <p:spPr bwMode="auto">
          <a:xfrm>
            <a:off x="4427538" y="3284538"/>
            <a:ext cx="3455987"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cuộc chiến tranh xâm lược</a:t>
            </a:r>
          </a:p>
        </p:txBody>
      </p:sp>
      <p:sp>
        <p:nvSpPr>
          <p:cNvPr id="194579" name="Text Box 19"/>
          <p:cNvSpPr txBox="1">
            <a:spLocks noChangeArrowheads="1"/>
          </p:cNvSpPr>
          <p:nvPr/>
        </p:nvSpPr>
        <p:spPr bwMode="auto">
          <a:xfrm>
            <a:off x="2700338" y="3644900"/>
            <a:ext cx="1771650"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Việt Nam</a:t>
            </a:r>
          </a:p>
        </p:txBody>
      </p:sp>
      <p:sp>
        <p:nvSpPr>
          <p:cNvPr id="194580" name="Text Box 20"/>
          <p:cNvSpPr txBox="1">
            <a:spLocks noChangeArrowheads="1"/>
          </p:cNvSpPr>
          <p:nvPr/>
        </p:nvSpPr>
        <p:spPr bwMode="auto">
          <a:xfrm>
            <a:off x="5292725" y="3644900"/>
            <a:ext cx="1655763" cy="415925"/>
          </a:xfrm>
          <a:prstGeom prst="rect">
            <a:avLst/>
          </a:prstGeom>
          <a:noFill/>
          <a:ln w="9525" algn="ctr">
            <a:noFill/>
            <a:miter lim="800000"/>
            <a:headEnd/>
            <a:tailEnd/>
          </a:ln>
        </p:spPr>
        <p:txBody>
          <a:bodyPr lIns="112672" tIns="56336" rIns="112672" bIns="56336">
            <a:spAutoFit/>
          </a:bodyPr>
          <a:lstStyle/>
          <a:p>
            <a:pPr algn="ctr" defTabSz="912813">
              <a:spcBef>
                <a:spcPct val="50000"/>
              </a:spcBef>
            </a:pPr>
            <a:r>
              <a:rPr lang="en-US" sz="2000" b="1">
                <a:solidFill>
                  <a:srgbClr val="FF3300"/>
                </a:solidFill>
                <a:latin typeface="Times New Roman" pitchFamily="18" charset="0"/>
              </a:rPr>
              <a:t>bị thất bại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67"/>
                                        </p:tgtEl>
                                        <p:attrNameLst>
                                          <p:attrName>style.visibility</p:attrName>
                                        </p:attrNameLst>
                                      </p:cBhvr>
                                      <p:to>
                                        <p:strVal val="visible"/>
                                      </p:to>
                                    </p:set>
                                    <p:anim calcmode="lin" valueType="num">
                                      <p:cBhvr additive="base">
                                        <p:cTn id="7" dur="500" fill="hold"/>
                                        <p:tgtEl>
                                          <p:spTgt spid="194567"/>
                                        </p:tgtEl>
                                        <p:attrNameLst>
                                          <p:attrName>ppt_x</p:attrName>
                                        </p:attrNameLst>
                                      </p:cBhvr>
                                      <p:tavLst>
                                        <p:tav tm="0">
                                          <p:val>
                                            <p:strVal val="0-#ppt_w/2"/>
                                          </p:val>
                                        </p:tav>
                                        <p:tav tm="100000">
                                          <p:val>
                                            <p:strVal val="#ppt_x"/>
                                          </p:val>
                                        </p:tav>
                                      </p:tavLst>
                                    </p:anim>
                                    <p:anim calcmode="lin" valueType="num">
                                      <p:cBhvr additive="base">
                                        <p:cTn id="8" dur="500" fill="hold"/>
                                        <p:tgtEl>
                                          <p:spTgt spid="1945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71"/>
                                        </p:tgtEl>
                                        <p:attrNameLst>
                                          <p:attrName>style.visibility</p:attrName>
                                        </p:attrNameLst>
                                      </p:cBhvr>
                                      <p:to>
                                        <p:strVal val="visible"/>
                                      </p:to>
                                    </p:set>
                                    <p:anim calcmode="lin" valueType="num">
                                      <p:cBhvr additive="base">
                                        <p:cTn id="13" dur="500" fill="hold"/>
                                        <p:tgtEl>
                                          <p:spTgt spid="194571"/>
                                        </p:tgtEl>
                                        <p:attrNameLst>
                                          <p:attrName>ppt_x</p:attrName>
                                        </p:attrNameLst>
                                      </p:cBhvr>
                                      <p:tavLst>
                                        <p:tav tm="0">
                                          <p:val>
                                            <p:strVal val="#ppt_x"/>
                                          </p:val>
                                        </p:tav>
                                        <p:tav tm="100000">
                                          <p:val>
                                            <p:strVal val="#ppt_x"/>
                                          </p:val>
                                        </p:tav>
                                      </p:tavLst>
                                    </p:anim>
                                    <p:anim calcmode="lin" valueType="num">
                                      <p:cBhvr additive="base">
                                        <p:cTn id="14" dur="500" fill="hold"/>
                                        <p:tgtEl>
                                          <p:spTgt spid="1945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72"/>
                                        </p:tgtEl>
                                        <p:attrNameLst>
                                          <p:attrName>style.visibility</p:attrName>
                                        </p:attrNameLst>
                                      </p:cBhvr>
                                      <p:to>
                                        <p:strVal val="visible"/>
                                      </p:to>
                                    </p:set>
                                    <p:anim calcmode="lin" valueType="num">
                                      <p:cBhvr additive="base">
                                        <p:cTn id="19" dur="500" fill="hold"/>
                                        <p:tgtEl>
                                          <p:spTgt spid="194572"/>
                                        </p:tgtEl>
                                        <p:attrNameLst>
                                          <p:attrName>ppt_x</p:attrName>
                                        </p:attrNameLst>
                                      </p:cBhvr>
                                      <p:tavLst>
                                        <p:tav tm="0">
                                          <p:val>
                                            <p:strVal val="#ppt_x"/>
                                          </p:val>
                                        </p:tav>
                                        <p:tav tm="100000">
                                          <p:val>
                                            <p:strVal val="#ppt_x"/>
                                          </p:val>
                                        </p:tav>
                                      </p:tavLst>
                                    </p:anim>
                                    <p:anim calcmode="lin" valueType="num">
                                      <p:cBhvr additive="base">
                                        <p:cTn id="20" dur="500" fill="hold"/>
                                        <p:tgtEl>
                                          <p:spTgt spid="19457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73"/>
                                        </p:tgtEl>
                                        <p:attrNameLst>
                                          <p:attrName>style.visibility</p:attrName>
                                        </p:attrNameLst>
                                      </p:cBhvr>
                                      <p:to>
                                        <p:strVal val="visible"/>
                                      </p:to>
                                    </p:set>
                                    <p:anim calcmode="lin" valueType="num">
                                      <p:cBhvr additive="base">
                                        <p:cTn id="25" dur="500" fill="hold"/>
                                        <p:tgtEl>
                                          <p:spTgt spid="194573"/>
                                        </p:tgtEl>
                                        <p:attrNameLst>
                                          <p:attrName>ppt_x</p:attrName>
                                        </p:attrNameLst>
                                      </p:cBhvr>
                                      <p:tavLst>
                                        <p:tav tm="0">
                                          <p:val>
                                            <p:strVal val="#ppt_x"/>
                                          </p:val>
                                        </p:tav>
                                        <p:tav tm="100000">
                                          <p:val>
                                            <p:strVal val="#ppt_x"/>
                                          </p:val>
                                        </p:tav>
                                      </p:tavLst>
                                    </p:anim>
                                    <p:anim calcmode="lin" valueType="num">
                                      <p:cBhvr additive="base">
                                        <p:cTn id="26" dur="500" fill="hold"/>
                                        <p:tgtEl>
                                          <p:spTgt spid="19457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74"/>
                                        </p:tgtEl>
                                        <p:attrNameLst>
                                          <p:attrName>style.visibility</p:attrName>
                                        </p:attrNameLst>
                                      </p:cBhvr>
                                      <p:to>
                                        <p:strVal val="visible"/>
                                      </p:to>
                                    </p:set>
                                    <p:anim calcmode="lin" valueType="num">
                                      <p:cBhvr additive="base">
                                        <p:cTn id="31" dur="500" fill="hold"/>
                                        <p:tgtEl>
                                          <p:spTgt spid="194574"/>
                                        </p:tgtEl>
                                        <p:attrNameLst>
                                          <p:attrName>ppt_x</p:attrName>
                                        </p:attrNameLst>
                                      </p:cBhvr>
                                      <p:tavLst>
                                        <p:tav tm="0">
                                          <p:val>
                                            <p:strVal val="#ppt_x"/>
                                          </p:val>
                                        </p:tav>
                                        <p:tav tm="100000">
                                          <p:val>
                                            <p:strVal val="#ppt_x"/>
                                          </p:val>
                                        </p:tav>
                                      </p:tavLst>
                                    </p:anim>
                                    <p:anim calcmode="lin" valueType="num">
                                      <p:cBhvr additive="base">
                                        <p:cTn id="32" dur="500" fill="hold"/>
                                        <p:tgtEl>
                                          <p:spTgt spid="19457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75"/>
                                        </p:tgtEl>
                                        <p:attrNameLst>
                                          <p:attrName>style.visibility</p:attrName>
                                        </p:attrNameLst>
                                      </p:cBhvr>
                                      <p:to>
                                        <p:strVal val="visible"/>
                                      </p:to>
                                    </p:set>
                                    <p:anim calcmode="lin" valueType="num">
                                      <p:cBhvr additive="base">
                                        <p:cTn id="37" dur="500" fill="hold"/>
                                        <p:tgtEl>
                                          <p:spTgt spid="194575"/>
                                        </p:tgtEl>
                                        <p:attrNameLst>
                                          <p:attrName>ppt_x</p:attrName>
                                        </p:attrNameLst>
                                      </p:cBhvr>
                                      <p:tavLst>
                                        <p:tav tm="0">
                                          <p:val>
                                            <p:strVal val="#ppt_x"/>
                                          </p:val>
                                        </p:tav>
                                        <p:tav tm="100000">
                                          <p:val>
                                            <p:strVal val="#ppt_x"/>
                                          </p:val>
                                        </p:tav>
                                      </p:tavLst>
                                    </p:anim>
                                    <p:anim calcmode="lin" valueType="num">
                                      <p:cBhvr additive="base">
                                        <p:cTn id="38" dur="500" fill="hold"/>
                                        <p:tgtEl>
                                          <p:spTgt spid="19457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576"/>
                                        </p:tgtEl>
                                        <p:attrNameLst>
                                          <p:attrName>style.visibility</p:attrName>
                                        </p:attrNameLst>
                                      </p:cBhvr>
                                      <p:to>
                                        <p:strVal val="visible"/>
                                      </p:to>
                                    </p:set>
                                    <p:anim calcmode="lin" valueType="num">
                                      <p:cBhvr additive="base">
                                        <p:cTn id="43" dur="500" fill="hold"/>
                                        <p:tgtEl>
                                          <p:spTgt spid="194576"/>
                                        </p:tgtEl>
                                        <p:attrNameLst>
                                          <p:attrName>ppt_x</p:attrName>
                                        </p:attrNameLst>
                                      </p:cBhvr>
                                      <p:tavLst>
                                        <p:tav tm="0">
                                          <p:val>
                                            <p:strVal val="#ppt_x"/>
                                          </p:val>
                                        </p:tav>
                                        <p:tav tm="100000">
                                          <p:val>
                                            <p:strVal val="#ppt_x"/>
                                          </p:val>
                                        </p:tav>
                                      </p:tavLst>
                                    </p:anim>
                                    <p:anim calcmode="lin" valueType="num">
                                      <p:cBhvr additive="base">
                                        <p:cTn id="44" dur="500" fill="hold"/>
                                        <p:tgtEl>
                                          <p:spTgt spid="19457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4577"/>
                                        </p:tgtEl>
                                        <p:attrNameLst>
                                          <p:attrName>style.visibility</p:attrName>
                                        </p:attrNameLst>
                                      </p:cBhvr>
                                      <p:to>
                                        <p:strVal val="visible"/>
                                      </p:to>
                                    </p:set>
                                    <p:anim calcmode="lin" valueType="num">
                                      <p:cBhvr additive="base">
                                        <p:cTn id="49" dur="500" fill="hold"/>
                                        <p:tgtEl>
                                          <p:spTgt spid="194577"/>
                                        </p:tgtEl>
                                        <p:attrNameLst>
                                          <p:attrName>ppt_x</p:attrName>
                                        </p:attrNameLst>
                                      </p:cBhvr>
                                      <p:tavLst>
                                        <p:tav tm="0">
                                          <p:val>
                                            <p:strVal val="#ppt_x"/>
                                          </p:val>
                                        </p:tav>
                                        <p:tav tm="100000">
                                          <p:val>
                                            <p:strVal val="#ppt_x"/>
                                          </p:val>
                                        </p:tav>
                                      </p:tavLst>
                                    </p:anim>
                                    <p:anim calcmode="lin" valueType="num">
                                      <p:cBhvr additive="base">
                                        <p:cTn id="50" dur="500" fill="hold"/>
                                        <p:tgtEl>
                                          <p:spTgt spid="19457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4578"/>
                                        </p:tgtEl>
                                        <p:attrNameLst>
                                          <p:attrName>style.visibility</p:attrName>
                                        </p:attrNameLst>
                                      </p:cBhvr>
                                      <p:to>
                                        <p:strVal val="visible"/>
                                      </p:to>
                                    </p:set>
                                    <p:anim calcmode="lin" valueType="num">
                                      <p:cBhvr additive="base">
                                        <p:cTn id="55" dur="500" fill="hold"/>
                                        <p:tgtEl>
                                          <p:spTgt spid="194578"/>
                                        </p:tgtEl>
                                        <p:attrNameLst>
                                          <p:attrName>ppt_x</p:attrName>
                                        </p:attrNameLst>
                                      </p:cBhvr>
                                      <p:tavLst>
                                        <p:tav tm="0">
                                          <p:val>
                                            <p:strVal val="#ppt_x"/>
                                          </p:val>
                                        </p:tav>
                                        <p:tav tm="100000">
                                          <p:val>
                                            <p:strVal val="#ppt_x"/>
                                          </p:val>
                                        </p:tav>
                                      </p:tavLst>
                                    </p:anim>
                                    <p:anim calcmode="lin" valueType="num">
                                      <p:cBhvr additive="base">
                                        <p:cTn id="56" dur="500" fill="hold"/>
                                        <p:tgtEl>
                                          <p:spTgt spid="19457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4579"/>
                                        </p:tgtEl>
                                        <p:attrNameLst>
                                          <p:attrName>style.visibility</p:attrName>
                                        </p:attrNameLst>
                                      </p:cBhvr>
                                      <p:to>
                                        <p:strVal val="visible"/>
                                      </p:to>
                                    </p:set>
                                    <p:anim calcmode="lin" valueType="num">
                                      <p:cBhvr additive="base">
                                        <p:cTn id="61" dur="500" fill="hold"/>
                                        <p:tgtEl>
                                          <p:spTgt spid="194579"/>
                                        </p:tgtEl>
                                        <p:attrNameLst>
                                          <p:attrName>ppt_x</p:attrName>
                                        </p:attrNameLst>
                                      </p:cBhvr>
                                      <p:tavLst>
                                        <p:tav tm="0">
                                          <p:val>
                                            <p:strVal val="#ppt_x"/>
                                          </p:val>
                                        </p:tav>
                                        <p:tav tm="100000">
                                          <p:val>
                                            <p:strVal val="#ppt_x"/>
                                          </p:val>
                                        </p:tav>
                                      </p:tavLst>
                                    </p:anim>
                                    <p:anim calcmode="lin" valueType="num">
                                      <p:cBhvr additive="base">
                                        <p:cTn id="62" dur="500" fill="hold"/>
                                        <p:tgtEl>
                                          <p:spTgt spid="19457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4580"/>
                                        </p:tgtEl>
                                        <p:attrNameLst>
                                          <p:attrName>style.visibility</p:attrName>
                                        </p:attrNameLst>
                                      </p:cBhvr>
                                      <p:to>
                                        <p:strVal val="visible"/>
                                      </p:to>
                                    </p:set>
                                    <p:anim calcmode="lin" valueType="num">
                                      <p:cBhvr additive="base">
                                        <p:cTn id="67" dur="500" fill="hold"/>
                                        <p:tgtEl>
                                          <p:spTgt spid="194580"/>
                                        </p:tgtEl>
                                        <p:attrNameLst>
                                          <p:attrName>ppt_x</p:attrName>
                                        </p:attrNameLst>
                                      </p:cBhvr>
                                      <p:tavLst>
                                        <p:tav tm="0">
                                          <p:val>
                                            <p:strVal val="#ppt_x"/>
                                          </p:val>
                                        </p:tav>
                                        <p:tav tm="100000">
                                          <p:val>
                                            <p:strVal val="#ppt_x"/>
                                          </p:val>
                                        </p:tav>
                                      </p:tavLst>
                                    </p:anim>
                                    <p:anim calcmode="lin" valueType="num">
                                      <p:cBhvr additive="base">
                                        <p:cTn id="68" dur="500" fill="hold"/>
                                        <p:tgtEl>
                                          <p:spTgt spid="19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p:bldP spid="194571" grpId="0"/>
      <p:bldP spid="194572" grpId="0"/>
      <p:bldP spid="194573" grpId="0"/>
      <p:bldP spid="194574" grpId="0"/>
      <p:bldP spid="194575" grpId="0"/>
      <p:bldP spid="194576" grpId="0"/>
      <p:bldP spid="194577" grpId="0"/>
      <p:bldP spid="194578" grpId="0"/>
      <p:bldP spid="194579" grpId="0"/>
      <p:bldP spid="1945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ompaq\Pictures\hinhnendacsacchopowerpoint_25072013_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066800" y="2133600"/>
            <a:ext cx="7086600" cy="3416320"/>
          </a:xfrm>
          <a:prstGeom prst="rect">
            <a:avLst/>
          </a:prstGeom>
          <a:noFill/>
        </p:spPr>
        <p:txBody>
          <a:bodyPr wrap="square" rtlCol="0">
            <a:spAutoFit/>
          </a:bodyPr>
          <a:lstStyle/>
          <a:p>
            <a:r>
              <a:rPr lang="en-US" sz="2400" b="1" dirty="0" smtClean="0"/>
              <a:t>CHUẨN BỊ BÀI </a:t>
            </a:r>
            <a:r>
              <a:rPr lang="en-US" sz="2400" b="1" dirty="0"/>
              <a:t>CHO TI </a:t>
            </a:r>
            <a:r>
              <a:rPr lang="en-US" sz="2400" b="1" dirty="0" smtClean="0"/>
              <a:t>ẾT SAU:</a:t>
            </a:r>
          </a:p>
          <a:p>
            <a:r>
              <a:rPr lang="en-US" sz="2400" b="1" dirty="0" err="1" smtClean="0"/>
              <a:t>Bài</a:t>
            </a:r>
            <a:r>
              <a:rPr lang="en-US" sz="2400" b="1" dirty="0" smtClean="0"/>
              <a:t> </a:t>
            </a:r>
            <a:r>
              <a:rPr lang="en-US" sz="2400" b="1" dirty="0"/>
              <a:t>9</a:t>
            </a:r>
            <a:r>
              <a:rPr lang="en-US" dirty="0"/>
              <a:t>: </a:t>
            </a:r>
            <a:r>
              <a:rPr lang="en-US" dirty="0" smtClean="0"/>
              <a:t>   </a:t>
            </a:r>
            <a:r>
              <a:rPr lang="en-US" sz="3200" b="1" dirty="0" smtClean="0">
                <a:solidFill>
                  <a:srgbClr val="C00000"/>
                </a:solidFill>
              </a:rPr>
              <a:t>NHẬT BẢN</a:t>
            </a:r>
          </a:p>
          <a:p>
            <a:pPr algn="just"/>
            <a:r>
              <a:rPr lang="en-US" sz="3200" b="1" i="1" dirty="0" smtClean="0">
                <a:solidFill>
                  <a:srgbClr val="002060"/>
                </a:solidFill>
                <a:latin typeface="Times New Roman" panose="02020603050405020304" pitchFamily="18" charset="0"/>
                <a:cs typeface="Times New Roman" panose="02020603050405020304" pitchFamily="18" charset="0"/>
              </a:rPr>
              <a:t>I/</a:t>
            </a:r>
            <a:r>
              <a:rPr lang="en-US" sz="3200" b="1" i="1" dirty="0" err="1" smtClean="0">
                <a:solidFill>
                  <a:srgbClr val="002060"/>
                </a:solidFill>
                <a:latin typeface="Times New Roman" panose="02020603050405020304" pitchFamily="18" charset="0"/>
                <a:cs typeface="Times New Roman" panose="02020603050405020304" pitchFamily="18" charset="0"/>
              </a:rPr>
              <a:t>Tình</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hình</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Nhật</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Bản</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sau</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chiến</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tranh</a:t>
            </a:r>
            <a:endParaRPr lang="en-US" sz="3200" b="1" i="1" dirty="0" smtClean="0">
              <a:solidFill>
                <a:srgbClr val="002060"/>
              </a:solidFill>
              <a:latin typeface="Times New Roman" panose="02020603050405020304" pitchFamily="18" charset="0"/>
              <a:cs typeface="Times New Roman" panose="02020603050405020304" pitchFamily="18" charset="0"/>
            </a:endParaRPr>
          </a:p>
          <a:p>
            <a:pPr algn="just"/>
            <a:r>
              <a:rPr lang="en-US" sz="3200" b="1" i="1" dirty="0" smtClean="0">
                <a:solidFill>
                  <a:srgbClr val="002060"/>
                </a:solidFill>
                <a:latin typeface="Times New Roman" panose="02020603050405020304" pitchFamily="18" charset="0"/>
                <a:cs typeface="Times New Roman" panose="02020603050405020304" pitchFamily="18" charset="0"/>
              </a:rPr>
              <a:t>II/</a:t>
            </a:r>
            <a:r>
              <a:rPr lang="en-US" sz="3200" b="1" i="1" dirty="0" err="1" smtClean="0">
                <a:solidFill>
                  <a:srgbClr val="002060"/>
                </a:solidFill>
                <a:latin typeface="Times New Roman" panose="02020603050405020304" pitchFamily="18" charset="0"/>
                <a:cs typeface="Times New Roman" panose="02020603050405020304" pitchFamily="18" charset="0"/>
              </a:rPr>
              <a:t>Nhật</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Bản</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khôi</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phục</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và</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phát</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triển</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kinh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tế</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sau</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chiến</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tranh</a:t>
            </a:r>
            <a:r>
              <a:rPr lang="en-US" sz="3200" b="1" i="1" dirty="0" smtClean="0">
                <a:solidFill>
                  <a:srgbClr val="002060"/>
                </a:solidFill>
                <a:latin typeface="Times New Roman" panose="02020603050405020304" pitchFamily="18" charset="0"/>
                <a:cs typeface="Times New Roman" panose="02020603050405020304" pitchFamily="18" charset="0"/>
              </a:rPr>
              <a:t>.</a:t>
            </a:r>
          </a:p>
          <a:p>
            <a:pPr algn="just"/>
            <a:r>
              <a:rPr lang="en-US" sz="3200" b="1" i="1" dirty="0" smtClean="0">
                <a:solidFill>
                  <a:srgbClr val="002060"/>
                </a:solidFill>
                <a:latin typeface="Times New Roman" panose="02020603050405020304" pitchFamily="18" charset="0"/>
                <a:cs typeface="Times New Roman" panose="02020603050405020304" pitchFamily="18" charset="0"/>
              </a:rPr>
              <a:t>III/</a:t>
            </a:r>
            <a:r>
              <a:rPr lang="en-US" sz="3200" b="1" i="1" dirty="0" err="1" smtClean="0">
                <a:solidFill>
                  <a:srgbClr val="002060"/>
                </a:solidFill>
                <a:latin typeface="Times New Roman" panose="02020603050405020304" pitchFamily="18" charset="0"/>
                <a:cs typeface="Times New Roman" panose="02020603050405020304" pitchFamily="18" charset="0"/>
              </a:rPr>
              <a:t>Chính</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sách</a:t>
            </a:r>
            <a:r>
              <a:rPr lang="en-US" sz="3200" b="1" i="1" dirty="0" smtClean="0">
                <a:solidFill>
                  <a:srgbClr val="002060"/>
                </a:solidFill>
                <a:latin typeface="Times New Roman" panose="02020603050405020304" pitchFamily="18" charset="0"/>
                <a:cs typeface="Times New Roman" panose="02020603050405020304" pitchFamily="18" charset="0"/>
              </a:rPr>
              <a:t> </a:t>
            </a:r>
            <a:r>
              <a:rPr lang="vi-VN" sz="3200" b="1" i="1" dirty="0" smtClean="0">
                <a:solidFill>
                  <a:srgbClr val="002060"/>
                </a:solidFill>
                <a:latin typeface="Times New Roman" panose="02020603050405020304" pitchFamily="18" charset="0"/>
                <a:cs typeface="Times New Roman" panose="02020603050405020304" pitchFamily="18" charset="0"/>
              </a:rPr>
              <a:t>đối</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nội</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và</a:t>
            </a:r>
            <a:r>
              <a:rPr lang="en-US" sz="3200" b="1" i="1" dirty="0" smtClean="0">
                <a:solidFill>
                  <a:srgbClr val="002060"/>
                </a:solidFill>
                <a:latin typeface="Times New Roman" panose="02020603050405020304" pitchFamily="18" charset="0"/>
                <a:cs typeface="Times New Roman" panose="02020603050405020304" pitchFamily="18" charset="0"/>
              </a:rPr>
              <a:t> </a:t>
            </a:r>
            <a:r>
              <a:rPr lang="vi-VN" sz="3200" b="1" i="1" dirty="0" smtClean="0">
                <a:solidFill>
                  <a:srgbClr val="002060"/>
                </a:solidFill>
                <a:latin typeface="Times New Roman" panose="02020603050405020304" pitchFamily="18" charset="0"/>
                <a:cs typeface="Times New Roman" panose="02020603050405020304" pitchFamily="18" charset="0"/>
              </a:rPr>
              <a:t>đối</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ngoại</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sau</a:t>
            </a:r>
            <a:r>
              <a:rPr lang="en-US" sz="3200" b="1" i="1" dirty="0" smtClean="0">
                <a:solidFill>
                  <a:srgbClr val="002060"/>
                </a:solidFill>
                <a:latin typeface="Times New Roman" panose="02020603050405020304" pitchFamily="18" charset="0"/>
                <a:cs typeface="Times New Roman" panose="02020603050405020304" pitchFamily="18" charset="0"/>
              </a:rPr>
              <a:t> CT</a:t>
            </a:r>
            <a:endParaRPr lang="en-US"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96739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backup\Pictures\NỀN\bliss_500.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21807" y="1295400"/>
            <a:ext cx="8900386" cy="1938992"/>
          </a:xfrm>
          <a:prstGeom prst="rect">
            <a:avLst/>
          </a:prstGeom>
          <a:noFill/>
        </p:spPr>
        <p:txBody>
          <a:bodyPr wrap="none" lIns="91440" tIns="45720" rIns="91440" bIns="45720">
            <a:spAutoFit/>
          </a:bodyPr>
          <a:lstStyle/>
          <a:p>
            <a:pPr algn="ctr"/>
            <a:r>
              <a:rPr lang="en-US" sz="6000" b="1" spc="200" dirty="0" smtClean="0">
                <a:ln w="29210">
                  <a:solidFill>
                    <a:schemeClr val="accent3">
                      <a:tint val="10000"/>
                    </a:schemeClr>
                  </a:solidFill>
                </a:ln>
                <a:solidFill>
                  <a:srgbClr val="660066"/>
                </a:solidFill>
                <a:effectLst>
                  <a:innerShdw blurRad="50800" dist="50800" dir="8100000">
                    <a:srgbClr val="7D7D7D">
                      <a:alpha val="73000"/>
                    </a:srgbClr>
                  </a:innerShdw>
                </a:effectLst>
              </a:rPr>
              <a:t>CHÚC S</a:t>
            </a:r>
            <a:r>
              <a:rPr lang="vi-VN" sz="6000" b="1" spc="200" dirty="0" smtClean="0">
                <a:ln w="29210">
                  <a:solidFill>
                    <a:schemeClr val="accent3">
                      <a:tint val="10000"/>
                    </a:schemeClr>
                  </a:solidFill>
                </a:ln>
                <a:solidFill>
                  <a:srgbClr val="660066"/>
                </a:solidFill>
                <a:effectLst>
                  <a:innerShdw blurRad="50800" dist="50800" dir="8100000">
                    <a:srgbClr val="7D7D7D">
                      <a:alpha val="73000"/>
                    </a:srgbClr>
                  </a:innerShdw>
                </a:effectLst>
              </a:rPr>
              <a:t>ỨC</a:t>
            </a:r>
            <a:r>
              <a:rPr lang="en-US" sz="6000" b="1" spc="200" dirty="0" smtClean="0">
                <a:ln w="29210">
                  <a:solidFill>
                    <a:schemeClr val="accent3">
                      <a:tint val="10000"/>
                    </a:schemeClr>
                  </a:solidFill>
                </a:ln>
                <a:solidFill>
                  <a:srgbClr val="660066"/>
                </a:solidFill>
                <a:effectLst>
                  <a:innerShdw blurRad="50800" dist="50800" dir="8100000">
                    <a:srgbClr val="7D7D7D">
                      <a:alpha val="73000"/>
                    </a:srgbClr>
                  </a:innerShdw>
                </a:effectLst>
              </a:rPr>
              <a:t> KHỎE </a:t>
            </a:r>
          </a:p>
          <a:p>
            <a:pPr algn="ctr"/>
            <a:r>
              <a:rPr lang="en-US" sz="6000" b="1" spc="200" dirty="0" smtClean="0">
                <a:ln w="29210">
                  <a:solidFill>
                    <a:schemeClr val="accent3">
                      <a:tint val="10000"/>
                    </a:schemeClr>
                  </a:solidFill>
                </a:ln>
                <a:solidFill>
                  <a:srgbClr val="660066"/>
                </a:solidFill>
                <a:effectLst>
                  <a:innerShdw blurRad="50800" dist="50800" dir="8100000">
                    <a:srgbClr val="7D7D7D">
                      <a:alpha val="73000"/>
                    </a:srgbClr>
                  </a:innerShdw>
                </a:effectLst>
              </a:rPr>
              <a:t>QUÍ THẦY CÔ VÀ CÁC EM!</a:t>
            </a:r>
            <a:endParaRPr lang="en-US" sz="6000" b="1" cap="none" spc="200" dirty="0">
              <a:ln w="29210">
                <a:solidFill>
                  <a:schemeClr val="accent3">
                    <a:tint val="10000"/>
                  </a:schemeClr>
                </a:solidFill>
              </a:ln>
              <a:solidFill>
                <a:srgbClr val="660066"/>
              </a:solidFill>
              <a:effectLst>
                <a:innerShdw blurRad="50800" dist="50800" dir="8100000">
                  <a:srgbClr val="7D7D7D">
                    <a:alpha val="73000"/>
                  </a:srgbClr>
                </a:innerShdw>
              </a:effectLst>
            </a:endParaRPr>
          </a:p>
        </p:txBody>
      </p:sp>
    </p:spTree>
    <p:extLst>
      <p:ext uri="{BB962C8B-B14F-4D97-AF65-F5344CB8AC3E}">
        <p14:creationId xmlns="" xmlns:p14="http://schemas.microsoft.com/office/powerpoint/2010/main" val="3644123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304800" y="2251075"/>
            <a:ext cx="8316913" cy="3503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altLang="en-US" sz="3200" b="1">
                <a:latin typeface="Times New Roman" pitchFamily="18" charset="0"/>
              </a:rPr>
              <a:t>+Diện tích: </a:t>
            </a:r>
          </a:p>
          <a:p>
            <a:pPr eaLnBrk="0" hangingPunct="0"/>
            <a:r>
              <a:rPr lang="en-US" altLang="en-US" sz="3200" b="1">
                <a:latin typeface="Times New Roman" pitchFamily="18" charset="0"/>
              </a:rPr>
              <a:t>9.629.000km² (thứ 3 TG)</a:t>
            </a:r>
          </a:p>
          <a:p>
            <a:pPr eaLnBrk="0" hangingPunct="0"/>
            <a:r>
              <a:rPr lang="en-US" altLang="en-US" sz="3200" b="1">
                <a:latin typeface="Times New Roman" pitchFamily="18" charset="0"/>
              </a:rPr>
              <a:t>+Dân số: 303.824.650 người </a:t>
            </a:r>
          </a:p>
          <a:p>
            <a:pPr eaLnBrk="0" hangingPunct="0"/>
            <a:r>
              <a:rPr lang="en-US" altLang="en-US" sz="3200" b="1">
                <a:latin typeface="Times New Roman" pitchFamily="18" charset="0"/>
              </a:rPr>
              <a:t>(6/2008 - thứ 3 TG)</a:t>
            </a:r>
          </a:p>
          <a:p>
            <a:pPr eaLnBrk="0" hangingPunct="0"/>
            <a:r>
              <a:rPr lang="en-US" altLang="en-US" sz="3200" b="1">
                <a:latin typeface="Times New Roman" pitchFamily="18" charset="0"/>
              </a:rPr>
              <a:t>+Thủ đô: Washington</a:t>
            </a:r>
          </a:p>
          <a:p>
            <a:pPr eaLnBrk="0" hangingPunct="0"/>
            <a:r>
              <a:rPr lang="en-US" altLang="en-US" sz="3200" b="1">
                <a:latin typeface="Times New Roman" pitchFamily="18" charset="0"/>
              </a:rPr>
              <a:t>+GDP: 14.063 tỉ USD (2007 – thứ 1 TG)</a:t>
            </a:r>
          </a:p>
          <a:p>
            <a:pPr eaLnBrk="0" hangingPunct="0"/>
            <a:r>
              <a:rPr lang="en-US" altLang="en-US" sz="3200" b="1">
                <a:latin typeface="Times New Roman" pitchFamily="18" charset="0"/>
              </a:rPr>
              <a:t>+GDP/người: 41.557 USD (2007 – thứ 7 TG)</a:t>
            </a:r>
          </a:p>
        </p:txBody>
      </p:sp>
      <p:pic>
        <p:nvPicPr>
          <p:cNvPr id="5123" name="Picture 2" descr="Vị trí của Hoa Kỳ"/>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14963" y="0"/>
            <a:ext cx="3729037"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4" descr="WhiteHouseSouthFacad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762250" cy="204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6955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6955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Group 2"/>
          <p:cNvGraphicFramePr>
            <a:graphicFrameLocks noGrp="1"/>
          </p:cNvGraphicFramePr>
          <p:nvPr>
            <p:ph/>
          </p:nvPr>
        </p:nvGraphicFramePr>
        <p:xfrm>
          <a:off x="684213" y="692150"/>
          <a:ext cx="8229600" cy="4479925"/>
        </p:xfrm>
        <a:graphic>
          <a:graphicData uri="http://schemas.openxmlformats.org/drawingml/2006/table">
            <a:tbl>
              <a:tblPr/>
              <a:tblGrid>
                <a:gridCol w="2447925"/>
                <a:gridCol w="5781675"/>
              </a:tblGrid>
              <a:tr h="1282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Times New Roman" pitchFamily="18" charset="0"/>
                        </a:rPr>
                        <a:t>CÔNG NGHIỆP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Times New Roman" pitchFamily="18" charset="0"/>
                        </a:rPr>
                        <a:t>NÔNG NGHIỆP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Times New Roman" pitchFamily="18" charset="0"/>
                        </a:rPr>
                        <a:t>TÀI CHÍNH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Times New Roman" pitchFamily="18" charset="0"/>
                        </a:rPr>
                        <a:t>QUÂN SỰ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395" name="Text Box 19"/>
          <p:cNvSpPr txBox="1">
            <a:spLocks noChangeArrowheads="1"/>
          </p:cNvSpPr>
          <p:nvPr/>
        </p:nvSpPr>
        <p:spPr bwMode="auto">
          <a:xfrm>
            <a:off x="3132138" y="908050"/>
            <a:ext cx="5545137"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0000"/>
              <a:buFont typeface="Wingdings" pitchFamily="2" charset="2"/>
              <a:buNone/>
              <a:defRPr/>
            </a:pPr>
            <a:r>
              <a:rPr lang="en-US" sz="2400">
                <a:effectLst>
                  <a:outerShdw blurRad="38100" dist="38100" dir="2700000" algn="tl">
                    <a:srgbClr val="C0C0C0"/>
                  </a:outerShdw>
                </a:effectLst>
                <a:cs typeface="Arial" charset="0"/>
              </a:rPr>
              <a:t>Chiếm hơn 1/2  sản lượng công nghiệp toàn thế giới (56,47- 1948)</a:t>
            </a:r>
            <a:endParaRPr lang="en-US" sz="2400">
              <a:cs typeface="Arial" charset="0"/>
            </a:endParaRPr>
          </a:p>
        </p:txBody>
      </p:sp>
      <p:sp>
        <p:nvSpPr>
          <p:cNvPr id="101396" name="Text Box 20"/>
          <p:cNvSpPr txBox="1">
            <a:spLocks noChangeArrowheads="1"/>
          </p:cNvSpPr>
          <p:nvPr/>
        </p:nvSpPr>
        <p:spPr bwMode="auto">
          <a:xfrm>
            <a:off x="3132138" y="1989138"/>
            <a:ext cx="5761037"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0000"/>
              <a:buFont typeface="Wingdings" pitchFamily="2" charset="2"/>
              <a:buNone/>
              <a:defRPr/>
            </a:pPr>
            <a:r>
              <a:rPr lang="en-US" sz="2400">
                <a:effectLst>
                  <a:outerShdw blurRad="38100" dist="38100" dir="2700000" algn="tl">
                    <a:srgbClr val="C0C0C0"/>
                  </a:outerShdw>
                </a:effectLst>
                <a:cs typeface="Arial" charset="0"/>
              </a:rPr>
              <a:t>Gấp 2 lần sản lượng nông nghiệp của 5 nước: Anh, Pháp, Tây Đức, Nhật Bản và I-ta-li-a cộng lại.</a:t>
            </a:r>
          </a:p>
        </p:txBody>
      </p:sp>
      <p:sp>
        <p:nvSpPr>
          <p:cNvPr id="101397" name="Text Box 21"/>
          <p:cNvSpPr txBox="1">
            <a:spLocks noChangeArrowheads="1"/>
          </p:cNvSpPr>
          <p:nvPr/>
        </p:nvSpPr>
        <p:spPr bwMode="auto">
          <a:xfrm>
            <a:off x="3132138" y="3213100"/>
            <a:ext cx="5545137"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0000"/>
              <a:buFont typeface="Wingdings" pitchFamily="2" charset="2"/>
              <a:buNone/>
              <a:defRPr/>
            </a:pPr>
            <a:r>
              <a:rPr lang="en-US" sz="2400">
                <a:effectLst>
                  <a:outerShdw blurRad="38100" dist="38100" dir="2700000" algn="tl">
                    <a:srgbClr val="C0C0C0"/>
                  </a:outerShdw>
                </a:effectLst>
                <a:cs typeface="Arial" charset="0"/>
              </a:rPr>
              <a:t>Nắm trong tay ¾ trữ lượng vàng của thế giới ( 24,6 tỉ USD)</a:t>
            </a:r>
          </a:p>
        </p:txBody>
      </p:sp>
      <p:sp>
        <p:nvSpPr>
          <p:cNvPr id="101398" name="Text Box 22"/>
          <p:cNvSpPr txBox="1">
            <a:spLocks noChangeArrowheads="1"/>
          </p:cNvSpPr>
          <p:nvPr/>
        </p:nvSpPr>
        <p:spPr bwMode="auto">
          <a:xfrm>
            <a:off x="3132138" y="4292600"/>
            <a:ext cx="568801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0000"/>
              <a:buFont typeface="Wingdings" pitchFamily="2" charset="2"/>
              <a:buNone/>
              <a:defRPr/>
            </a:pPr>
            <a:r>
              <a:rPr lang="en-US" sz="2400" dirty="0" err="1">
                <a:effectLst>
                  <a:outerShdw blurRad="38100" dist="38100" dir="2700000" algn="tl">
                    <a:srgbClr val="C0C0C0"/>
                  </a:outerShdw>
                </a:effectLst>
                <a:cs typeface="Arial" charset="0"/>
              </a:rPr>
              <a:t>Có</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lực</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lượng</a:t>
            </a:r>
            <a:r>
              <a:rPr lang="en-US" sz="2400" dirty="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quân</a:t>
            </a:r>
            <a:r>
              <a:rPr lang="en-US" sz="2400" dirty="0" smtClean="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sự</a:t>
            </a:r>
            <a:r>
              <a:rPr lang="en-US" sz="2400" dirty="0" smtClean="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mạnh</a:t>
            </a:r>
            <a:r>
              <a:rPr lang="en-US" sz="2400" dirty="0" smtClean="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nhất</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thế</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giới</a:t>
            </a:r>
            <a:r>
              <a:rPr lang="en-US" sz="2400" dirty="0">
                <a:effectLst>
                  <a:outerShdw blurRad="38100" dist="38100" dir="2700000" algn="tl">
                    <a:srgbClr val="C0C0C0"/>
                  </a:outerShdw>
                </a:effectLst>
                <a:cs typeface="Arial" charset="0"/>
              </a:rPr>
              <a:t> </a:t>
            </a:r>
            <a:r>
              <a:rPr lang="en-US" sz="2400" dirty="0" err="1" smtClean="0">
                <a:effectLst>
                  <a:outerShdw blurRad="38100" dist="38100" dir="2700000" algn="tl">
                    <a:srgbClr val="C0C0C0"/>
                  </a:outerShdw>
                </a:effectLst>
                <a:cs typeface="Arial" charset="0"/>
              </a:rPr>
              <a:t>và</a:t>
            </a:r>
            <a:r>
              <a:rPr lang="en-US" sz="2400" dirty="0" smtClean="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độc</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quyền</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vũ</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khí</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nguyên</a:t>
            </a:r>
            <a:r>
              <a:rPr lang="en-US" sz="2400" dirty="0">
                <a:effectLst>
                  <a:outerShdw blurRad="38100" dist="38100" dir="2700000" algn="tl">
                    <a:srgbClr val="C0C0C0"/>
                  </a:outerShdw>
                </a:effectLst>
                <a:cs typeface="Arial" charset="0"/>
              </a:rPr>
              <a:t> </a:t>
            </a:r>
            <a:r>
              <a:rPr lang="en-US" sz="2400" dirty="0" err="1">
                <a:effectLst>
                  <a:outerShdw blurRad="38100" dist="38100" dir="2700000" algn="tl">
                    <a:srgbClr val="C0C0C0"/>
                  </a:outerShdw>
                </a:effectLst>
                <a:cs typeface="Arial" charset="0"/>
              </a:rPr>
              <a:t>tử</a:t>
            </a:r>
            <a:r>
              <a:rPr lang="en-US" sz="2400" dirty="0">
                <a:effectLst>
                  <a:outerShdw blurRad="38100" dist="38100" dir="2700000" algn="tl">
                    <a:srgbClr val="C0C0C0"/>
                  </a:outerShdw>
                </a:effectLst>
                <a:cs typeface="Arial" charset="0"/>
              </a:rPr>
              <a:t>.</a:t>
            </a:r>
          </a:p>
        </p:txBody>
      </p:sp>
      <p:sp>
        <p:nvSpPr>
          <p:cNvPr id="101402" name="Text Box 26"/>
          <p:cNvSpPr txBox="1">
            <a:spLocks noChangeArrowheads="1"/>
          </p:cNvSpPr>
          <p:nvPr/>
        </p:nvSpPr>
        <p:spPr bwMode="auto">
          <a:xfrm>
            <a:off x="755650" y="5373688"/>
            <a:ext cx="7848600" cy="822325"/>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-&gt; Mĩ trở thành tung tâm kinh tế tài chính số 1 và giàu mạnh nhất thế giới</a:t>
            </a:r>
            <a:r>
              <a:rPr lang="en-US" sz="2400">
                <a:solidFill>
                  <a:srgbClr val="0000FF"/>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402"/>
                                        </p:tgtEl>
                                        <p:attrNameLst>
                                          <p:attrName>style.visibility</p:attrName>
                                        </p:attrNameLst>
                                      </p:cBhvr>
                                      <p:to>
                                        <p:strVal val="visible"/>
                                      </p:to>
                                    </p:set>
                                    <p:anim calcmode="lin" valueType="num">
                                      <p:cBhvr additive="base">
                                        <p:cTn id="7" dur="500" fill="hold"/>
                                        <p:tgtEl>
                                          <p:spTgt spid="101402"/>
                                        </p:tgtEl>
                                        <p:attrNameLst>
                                          <p:attrName>ppt_x</p:attrName>
                                        </p:attrNameLst>
                                      </p:cBhvr>
                                      <p:tavLst>
                                        <p:tav tm="0">
                                          <p:val>
                                            <p:strVal val="#ppt_x"/>
                                          </p:val>
                                        </p:tav>
                                        <p:tav tm="100000">
                                          <p:val>
                                            <p:strVal val="#ppt_x"/>
                                          </p:val>
                                        </p:tav>
                                      </p:tavLst>
                                    </p:anim>
                                    <p:anim calcmode="lin" valueType="num">
                                      <p:cBhvr additive="base">
                                        <p:cTn id="8" dur="500" fill="hold"/>
                                        <p:tgtEl>
                                          <p:spTgt spid="1014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6955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html:file://D:\GIAO%20TRINH%20BAI%20GIANG\BAI%20GIANG%20CỦA%20NGA\TAI%20LIEU\Lich%20su%20may%20tinh.mht!http://www.cedmagic.com/history/eniac.jpg"/>
          <p:cNvPicPr>
            <a:picLocks noGrp="1" noChangeAspect="1" noChangeArrowheads="1"/>
          </p:cNvPicPr>
          <p:nvPr>
            <p:ph sz="half" idx="1"/>
          </p:nvPr>
        </p:nvPicPr>
        <p:blipFill>
          <a:blip r:embed="rId2"/>
          <a:srcRect/>
          <a:stretch>
            <a:fillRect/>
          </a:stretch>
        </p:blipFill>
        <p:spPr bwMode="auto">
          <a:xfrm>
            <a:off x="76200" y="1137285"/>
            <a:ext cx="4114800" cy="5111115"/>
          </a:xfrm>
          <a:prstGeom prst="rect">
            <a:avLst/>
          </a:prstGeom>
          <a:ln>
            <a:noFill/>
          </a:ln>
          <a:effectLst>
            <a:outerShdw blurRad="292100" dist="139700" dir="2700000" algn="tl" rotWithShape="0">
              <a:srgbClr val="333333">
                <a:alpha val="65000"/>
              </a:srgbClr>
            </a:outerShdw>
          </a:effectLst>
        </p:spPr>
      </p:pic>
      <p:pic>
        <p:nvPicPr>
          <p:cNvPr id="4098" name="Picture 2" descr="C:\Users\Compaq\Pictures\hang boeing.jpg"/>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4343400" y="1137285"/>
            <a:ext cx="4800600" cy="503491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057400" y="0"/>
            <a:ext cx="2971800" cy="46166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CÔNG NGHIỆP</a:t>
            </a:r>
          </a:p>
        </p:txBody>
      </p:sp>
      <p:sp>
        <p:nvSpPr>
          <p:cNvPr id="9" name="TextBox 8"/>
          <p:cNvSpPr txBox="1"/>
          <p:nvPr/>
        </p:nvSpPr>
        <p:spPr>
          <a:xfrm>
            <a:off x="5029200" y="6204466"/>
            <a:ext cx="2895600" cy="369332"/>
          </a:xfrm>
          <a:prstGeom prst="rect">
            <a:avLst/>
          </a:prstGeom>
          <a:noFill/>
        </p:spPr>
        <p:txBody>
          <a:bodyPr wrap="square" rtlCol="0">
            <a:spAutoFit/>
          </a:bodyPr>
          <a:lstStyle/>
          <a:p>
            <a:r>
              <a:rPr lang="en-US" b="1" dirty="0" smtClean="0"/>
              <a:t>MÁY BAY BOING</a:t>
            </a:r>
            <a:endParaRPr lang="en-US" b="1" dirty="0"/>
          </a:p>
        </p:txBody>
      </p:sp>
      <p:sp>
        <p:nvSpPr>
          <p:cNvPr id="10" name="TextBox 9"/>
          <p:cNvSpPr txBox="1"/>
          <p:nvPr/>
        </p:nvSpPr>
        <p:spPr>
          <a:xfrm>
            <a:off x="990600" y="6204466"/>
            <a:ext cx="2133600" cy="369332"/>
          </a:xfrm>
          <a:prstGeom prst="rect">
            <a:avLst/>
          </a:prstGeom>
          <a:noFill/>
        </p:spPr>
        <p:txBody>
          <a:bodyPr wrap="square" rtlCol="0">
            <a:spAutoFit/>
          </a:bodyPr>
          <a:lstStyle/>
          <a:p>
            <a:r>
              <a:rPr lang="en-US" b="1" dirty="0"/>
              <a:t>MÁY TÍNH ĐỊÊN TỬ</a:t>
            </a:r>
          </a:p>
        </p:txBody>
      </p:sp>
      <p:pic>
        <p:nvPicPr>
          <p:cNvPr id="4099" name="Picture 3" descr="C:\Users\Compaq\Pictures\lua-my.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 y="1137285"/>
            <a:ext cx="8534399" cy="543651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5278582" y="0"/>
            <a:ext cx="2667000" cy="523220"/>
          </a:xfrm>
          <a:prstGeom prst="rect">
            <a:avLst/>
          </a:prstGeom>
          <a:noFill/>
        </p:spPr>
        <p:txBody>
          <a:bodyPr wrap="square" rtlCol="0">
            <a:spAutoFit/>
          </a:bodyPr>
          <a:lstStyle/>
          <a:p>
            <a:r>
              <a:rPr lang="en-US" sz="2800" b="1" dirty="0"/>
              <a:t>NÔNG NGHỊÊP </a:t>
            </a:r>
          </a:p>
        </p:txBody>
      </p:sp>
      <p:pic>
        <p:nvPicPr>
          <p:cNvPr id="4100" name="Picture 4" descr="C:\Users\Compaq\Pictures\sinh-vien-nong-nghiep-tai-my.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0" y="1295400"/>
            <a:ext cx="8229600" cy="5278398"/>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C:\Users\Compaq\Pictures\mĩ.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7200" y="1428750"/>
            <a:ext cx="8229599" cy="49603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583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4098"/>
                                        </p:tgtEl>
                                      </p:cBhvr>
                                    </p:animEffect>
                                    <p:set>
                                      <p:cBhvr>
                                        <p:cTn id="7" dur="1" fill="hold">
                                          <p:stCondLst>
                                            <p:cond delay="1999"/>
                                          </p:stCondLst>
                                        </p:cTn>
                                        <p:tgtEl>
                                          <p:spTgt spid="4098"/>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par>
                                <p:cTn id="11" presetID="6" presetClass="exit" presetSubtype="32" fill="hold" grpId="0" nodeType="withEffect">
                                  <p:stCondLst>
                                    <p:cond delay="0"/>
                                  </p:stCondLst>
                                  <p:childTnLst>
                                    <p:animEffect transition="out" filter="circle(out)">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par>
                                <p:cTn id="14" presetID="6" presetClass="exit" presetSubtype="32" fill="hold" nodeType="withEffect">
                                  <p:stCondLst>
                                    <p:cond delay="0"/>
                                  </p:stCondLst>
                                  <p:childTnLst>
                                    <p:animEffect transition="out" filter="circle(out)">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6" presetClass="exit" presetSubtype="32" fill="hold" grpId="0" nodeType="withEffect">
                                  <p:stCondLst>
                                    <p:cond delay="0"/>
                                  </p:stCondLst>
                                  <p:childTnLst>
                                    <p:animEffect transition="out" filter="circle(out)">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099"/>
                                        </p:tgtEl>
                                        <p:attrNameLst>
                                          <p:attrName>style.visibility</p:attrName>
                                        </p:attrNameLst>
                                      </p:cBhvr>
                                      <p:to>
                                        <p:strVal val="visible"/>
                                      </p:to>
                                    </p:set>
                                    <p:animEffect transition="in" filter="circle(in)">
                                      <p:cBhvr>
                                        <p:cTn id="29" dur="2000"/>
                                        <p:tgtEl>
                                          <p:spTgt spid="409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4099"/>
                                        </p:tgtEl>
                                      </p:cBhvr>
                                    </p:animEffect>
                                    <p:set>
                                      <p:cBhvr>
                                        <p:cTn id="34" dur="1" fill="hold">
                                          <p:stCondLst>
                                            <p:cond delay="499"/>
                                          </p:stCondLst>
                                        </p:cTn>
                                        <p:tgtEl>
                                          <p:spTgt spid="409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animEffect transition="in" filter="barn(inVertical)">
                                      <p:cBhvr>
                                        <p:cTn id="39" dur="500"/>
                                        <p:tgtEl>
                                          <p:spTgt spid="410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4100"/>
                                        </p:tgtEl>
                                      </p:cBhvr>
                                    </p:animEffect>
                                    <p:set>
                                      <p:cBhvr>
                                        <p:cTn id="44" dur="1" fill="hold">
                                          <p:stCondLst>
                                            <p:cond delay="499"/>
                                          </p:stCondLst>
                                        </p:cTn>
                                        <p:tgtEl>
                                          <p:spTgt spid="410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heel(1)">
                                      <p:cBhvr>
                                        <p:cTn id="49"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6955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dongcong.net/photogallery/vang-USA/vusa_clip_image00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480695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9" name="Picture 4" descr="http://www.dongcong.net/photogallery/vang-USA/vusa_clip_image00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3250" y="3581400"/>
            <a:ext cx="465455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0" name="AutoShape 6" descr="data:image/jpeg;base64,/9j/4AAQSkZJRgABAQAAAQABAAD/2wCEAAkGBhQSEBQUEhQWFRQVFBQUFRQXFRUWFhUUFBUXFBQVFBUXHCYeFxkjGRQUHy8gIycpLCwsFR4xNTAqNSYrLCkBCQoKDgwOFw8PGiwcHBwpKSwpKSksLCkpKSkpKSwpLCwpKSwpKSwpKSkpKSksKSwsKSkpLCwpLCwsKSwsLCwpKf/AABEIALcBFAMBIgACEQEDEQH/xAAbAAACAwEBAQAAAAAAAAAAAAAAAQIEBQMGB//EAEYQAAEDAQMGCgYIBAYDAAAAAAEAAhEDBCExBRJBUWGRBhMUIlJxgZKh0RUWMkJT8AdDYoKTorHBI3LS4TNjc7LC8ReD4v/EABgBAQEBAQEAAAAAAAAAAAAAAAABAgME/8QAIBEBAQADAQACAwEBAAAAAAAAAAECERIhMVETIkEDYf/aAAwDAQACEQMRAD8A5SlKChep4RKESiEBnJpIQEp5ySEDlEpIVDlEpIUDlEpJoCUShCAlEoQgJRKSEEpSlCEDJSlJNASiUJIHKJQkgcolIIVDRKSFA5SQgIJBCTU0EUIlJFNCSEDQhCIEIQEUIQhA0pQhAIQglECaSEUShCJRAmQoyulT3f5R+pRUE0kIBNCSIEIQimkhJA0ISRDCEIQCEJIJNQkE0VEolCEAhCEAmkhA0JFEogUmMJMASdmxRJXawVYfjEhw3iCpbqLJtzzDBOgRJugSYE9qirFosbadncGCATTnbm1Gwq0rGGXTWWOjJWrkfKhp06zQGEZmeM5jXc4Oa04icD4LJaZKsUbPPGC8gMLhiJIcyLu0rVSRXlLOVyyZJfUOhtwMnU4SMOpWzwfiJdKlzkWY2smUwCcFv0Mlho9lp/mEqzToHU0dQAG5Zv8ApF4rzgsb4nNKVcEZsj3R+pW9xboF4wGrUmLMdJHap+Rrh5sFAK3q2S2E3gdlyr2rJgpMc4DPlpaGxJGd7w2ha/JGeKypTlRY1xJGY+49E+SWct7Ys0nKFELtVs7mOLXCCJBFxgjESLkHNCElQ5QoymgEJJoBCEIG1CGoQIpSmSkov9NJEIlVDQlKcooQlKJRCJWpkzJzw+SLwLgSL/G65ZWlexpN50Tr/Zcv9MtRvCKDsn57DTJgEiYInmuzrp6lD0CyDeTfrC0HU9p3lNtMRid5XGWz4ddbUbNkoMdnDUReQccVdfnG8xPztQKEjF28puoAaTvKb2OfFu+zuHmolrvs7v7rvxI1neUxZmmbzvKyKrqZ2bkuTu1t3DzVttAfa3lPiW63bygz6NkcGgEtmNkLtyUi+R4KyygJ07yp8mGme8UFPMOMjcFJrXaCNWAXZ1ETp3lDaI27yqpZrr727t6zanB2m7Rdjc4gyNoWoKA0528oNEXRPaSiMK18Hn538MtDbokknboXG2WSqwA1MzNaAwZmJmTzhF52r0ZpjWd5WPwls/MY6SIdoJg3aRvW5lds8xiurgCSVJVLYP4bv5SrXBXINprC5kUdFR5zWiOjpd2LtL9udgQve2DItnszHPcWvqBriXuLYF3utJu68V5q1UaFS9tRjXfzNg9Y0J1E14yEFdK1HNOLTta4OHgua0glCEKhtQgIRSQhJQNCUptaSQBeSYAGJJuACBSno7QrVq4PVHsGZUYw3EyCey7TMblyocHqjKji6q0h0OzQ0iC0BuvSsdxrmuIQda0BkUn3xuK6DJZp84PaSDIlsi4aQbk7hzXPJWQatcgtbDdNR1zdsdI7AvRtgP2c7TtG1ZNly5VqGOUulrmh7RmiIcc8CBpGaAdEFaAtwDsNfiuOeW28Zp0AC6UmiNHyVXFsEERiCPBU8ns4uq55dILA3NvxDiZ8YWWmVwjrO5bSpte9rTTkhj82TJ8bloMsrqTqUVKjhUvIqOzrroA1LnlHJ3G2plYOjMZmZpEzeTjO1XXuBNM38wR1/MK+aT+rzAFm5eJAphpImoQSC4e4cYOEq+23jV4qjlb+MGgEth2dhPulv7qLVWyNPGM57zsL3kG46CY0LaWRYbDxbmuJmNmOPmp2vLNOlUaHhwziM0ufzTrgYiNt1wVZizlZxFCqQSCKboIJBmLjdgvFi2VD9bU77vNe1ttTjKT2i7PaROMSMY0rAZwdPxD3f7pGq9Q3BdaUaQqzrVGj53Ji3fZPj5LKvE2m0v42pD3CHvEZ7sM47V6rIDiaDZJcZfeST7x0lZNfg/L3Oz3c5znQGn3jMStrJruKptZBdBdfBHtGf3WvEXVlcI44n77f3Wi623+yfHyVa3jjm5pBbeDME4T5qQeOtMZjv5T+iqZGeXFwJJiyWpwvMBzKT3NI1EELft+RC1jw0lxLHkc2BcMJPWo8DrDSZVFQHjcxr2OYWHMcKrXAiSLxfqXXc0xYtVLM3jYhsGuxsXRm+j+MA7/O614h1mPJi4H6hlQ33yaz6d3gvsFfKzS1zRQAzgRnBuBLcwOHNxDbuq5eWt1iZTpEkSAwAgtgXPBjDabtCmNiWMyjThoERAH6aVNc/SbC+XB2aSSQHCY6yF1dbKDgOKe8vzocwsHNvMnPBg4ThpXXqMaJEpqK0iQQkAhFIoQQgKAJUSU1FyD3eTKoFFl3uN0bAquUiXYfZMZzm5wGLc5t7ZF0hOxuPFtw9lunYFWtFY52jBeW/LsoV67zRZTa857CxzjnObxjT7mc0503xP2VpcaeKDCSTABdebxpvv0aVCnjN04Y6Bf+5XCtXDSc5zG4RnE33SYgHC7eng6ZOcGmo402Mz3kgMBw+04m8zJ7Vd5bsKz7PXD3BrX03E6ATN2nBWm2Zx1eKK78uGqexD7ZqCrNouv2Rr04QqtS3tEhz2NPRJM34YDUr4rQNsKhyw7VWslbjQcwtIEAkE3E9ik+mWm+EZqybYdu5LlpOtVyYBIv36SB+6p+lKZ99n5vJBqOtp2rMt9PjKrC5oc0c45wJI0ZrRMCbiTsVilz2ggiDgRMHqUhQJm8XD90HcW47V0Zb8cVnWqpxeJEaSZ1gaOtVW5Wabg5t51P8kGzy47dyk227Cq4BFxuPbioG4/9pqC2+1mNISbbDoWdaLfmXOLRq9ok3AnAbQo2W3B7s1pBN5iHi4XnEKG2ryo7FHlZHyFXLzsUxTJ0hNG0LdVc9hDbiQQDqm5d7EOLptF1zWgmBeQIm5ZFbLVNhio9rTAMEOwN4wGpWrBbG1gTTcHBsAkB2JwF/aip5WoGpmkOAAuIcDEOIGdc4XjFZuWueW1BfmNewscGuEG7Pudc6SIK2nNIVLK4ii6IvaCevOBJViPPZy87UtDqVZz245+BvDhqct9i8vlxx4xwGPGAdcld8XOvYWXKQtDHVHOdxkgQWznQIJLhcIAGi9BVXIVncaBcASAZcdDZcWjqk+KsytMmEIBSQIqxYLe+i/OpmDEYAyDEgg3aFCx2fjH5ocBcTJ2XlXvR9FsTVJnSGwN/Ys5ZSfLUh8IbcX1nNLWNzHuAzWhpImBnEe0skhWuEVVjatJ5eYqmo5xAEezd2TCp8c0kgHDWIxEpjYWPXWVpzBfoH6KNWlz4kkXKvk/KQeCS0sDYaJcCScDcMNCVS0tzsRhrXnvy6xpMsY0SvOcKgWuYASLzfszW6ltWa2MwJvk/oCsHhRaGl7c28Tr1sakKjwZceUNvJudiD0SvWF8GNa8jkC1DjmjA5r75uiCcN69G6u3WL/KVb8kWmDnRfvXjMpv/AIzhGhn+wL19nqtOLgLxp0LxlursdVdifZFxjBub+qYmT0PBVhzak9Jn+0rULc7WsbgzaAGVM7pN0/ZPkth9rYQIOKlI41GAAxOLR+YLxlDPuvHl4r1tqrC+/SDuc1eVo2+BAI0jDb5hXFK9fk9s0KZPRi7rK6cX1qvkm0sdQZDohvViSrvKWD3hrWKsZPCJkUSRpGn+emsCi1xc3Y5ujaFu8Kq7eKuI0/7mFefs9qlzb9Im44EjbsC3j8M35e0tLAHHrOnauXzEru61MJJMaSky00zN4xIw/RZaeb4UiHsAm8uw/kplcuDbSK+J9h+PV1o4WVxxtPNvvPixgneFLg7WisC43ZrvELc+EekFL5lSZTgjHHWumcHNcWNJgOAhpxzZEbwuGT60UqfG3PDGZ4Igh+aM6RrmVhXi8t2cG0Eno0wLp90Lc4GNDW1QOkw33aCsTKtccebi4FjMJWnwYrANfcRJboPRK3/Gd+vVVKQN96zsp0QaT/5Bp+0F2p2hoicOoqvlK0MNKpGObG4jyWWnn+IELyHCHm1XRoe0jeF6zlDQLyuVl4M0rVn1KtRzW8YG5rRfOa1wkmelqXaWRzqxkFw5NVAbILGHE8057Tnb3HHWktqjYqFAGkM454DL5JgEOEGNbRuWHlN9MVDTGeHCSCDM82ZN3XuVmc2nN0mAhcaNVoF37proytcHh/H+4/8ARbFWsGZrQ1hNwh7A4CZJMFeJo8IWtdIB1aPNFThExzpv37etefK7rcXuFlqLn2dpzREjmNDQQRjA3didqcHVqoF/O67lhZRt7Hup3nml09RClQyjTYSQ52cSL40DRE7U3ZPD+vS2bhawDNdSeBnHnBkgCdIjFSZl2lODsT9Wb75WPU4SMc0AFwIcDMnRoiVzqZfZdBcIOdjiCMMVz9+m/Pt6McIaWcXc6+B/hnQDP6hRpZfpGo4ua6IbH8Nx0XrAfl1haZJ03g33gRp2Ibwjp5pBLic2Ljp1p79G49D6dojAOkf5bta6+slG65/4btRXlnZebABc6QQcbiIMyO1d2cI6cj2j2/3T1ZY9IeE9LQH/AIZWXk/KtIA5zXSXOPsOwm6YWY3L1PMLSXZ12aQcIM3333JjL7Bec6/b/dPS2PRUOENATzX3/wCW5dRwkowLn/hOXlm5cpib3QTIBOE46danZ8p06lVjWl0kBpGs3yVfU3G9aeEFMNIh8mXDmHBxDgpOy9Z+g78NyxLblNtOoASbmgY7j1qs/LrC6QTEAEF2rSnp49FQ4RUm+66P9MqbuElK8w+8Af4Z0f8Aa836aZIx9mDfpBN43qVfLrCQRcIIIzrrtPX5qHjdtOXabnM5ryAXT/DOBA8lMZaoz7D9H1TtqwHZcp80gkRM864zHkiplthLSCRzSDztpIIT36Nz7egdwgZfzamEf4RQzhEwD2KmPwyvPPy0yQ4ExGaRnYnGfFTHCBgIMnAhwkayWkdkYp6bjabl6maji5j45oH8M9q7+naWdcx+A+rM3Tt2hedr5eYQIJBDgRzhEXzN6H5eYZkkAgiQROB27Qn7L43bZl+m6m8ZtQEtdDgwgg5txmbsFHJ3CKnxFMFtQu4tknMmSAJM6eted9MtLSDjHSGqNaViyowUWtIkhoE5w/SVdVNx6Ox5epgc6k/T9WZiblOpwjpyM2nUGP1fXrXnRldsuOILiRLhIntUjlxki7AAe03RO3ap6ePQnhJTI9ioD/p/3Ve05cbmuhj+c2AMzWTE6ljHLrIiNJPtN1Aa1dsGWqOY7OcGmWxeDMZ06ftBJstjqbFULfYvkCJE+Sv8G6zTReDAPHmQdGY1g/VpVF+W6PxdI0jzXB+VaDWy1zZxIGaCdem8rrXN6K01GurAyIF86jf5rDtVZvLHEkRxThOjOLIA8Ss88IaZIuOMaNPas225Ra55I6sRoEfspFqdLKrwIAEAmOpCoseOkPDzQu8yjnqvTmyU+izuhHJKfRZ3Qrnqbbeg7vM/qT9TLd8N3eZ5rx9u+lClZ2Re1h+4JUjY6epg+4Fd9Tbb8M72eafqZbvhHezzTs0zH5MpTOa3sEfop07LTF2a09YBV/1Ot3w3b2eakOCNu+Cfyf1J3TxQ5LT6De6EjZ2dBndCveqttv8A4RuMYsxide1P1St0f4Tt7PNOxnCztn2GH7oU+Q0+gzuhXHcFrb8F35fNHqvbvgu3N807PFLkFLoM3KJsVK/mM3LQ9VLd8I72eakOCdt+D4t/qTs8ZhybT6DNy5vyaybmMB1i79Fr+qlt+F4s/qSPBa2/BO9vmr0M6pYWGJaw81ovHhemLBT6DB2BX3cFrafqThGLf6lzPBC2H6l35PNOhTNhZdzKcdQQLBTwzWRjgFfHBa2j6l35fNM8Gbb8E/l/qU6FE2Gn0GbgkLCzoM3BXfVm2/Bd+XzUK/B+2MaXOpODWguJhtwGJxTs8VuR08MxmvAJmx0+i3cPJdBki1/Aqdw/sonJNr+DU/Dd5J2eFyOn0G7goGxMn2GdrQpejrV8Kp+G7yXJ9ltAxpvB2sd5J2viw2zUx7je6EzZ2TgO6PJVBQr9B/cd5I5PX6Dvw3eSdmljk7J9lvdC5vybSJnNbuUDRr9B3cd5Jcnr9B/cd5J2eOpsjLoa0fdE+Kiyi3ot7Whc+T1h7ju47yRxdbSx3dd5J2eOwot6Le6FLiW6m7gq/J6xvDHxsY7yUhZK/wAN/wCG7yTtHdtJmpu4JcnZ0Wd0LmLJaPhv/Dd5I5BaPhVPw3eSdi02izU3cPJC4Nybafgv7jvJCdnirxx0E461Lj3D3ndhKg5m39UiwdL9V5XR05U7pP3lDbY/pP7x81yzPtJih9pD115S/pO7x80jan9J3ePmufEfaS5OdaJ67ttb+k7vHzUjbqp99/ePmqvJyg0DtRVzl9UYVH9j3eak3K9cYVqg++7zVFtmOs7/AO6Ys/Wg0PWO0aK9Tvu81NvCe0/Hqd8rNFn60hQKbPWoeE9p+PU7xQ3hTahhXqd5ZnEnVCQpFNjY9bLX8Z+8H9lIcNLWPrXbmn9ljhh2pjaCrtGyOHlqH1k/cZ5LoOHtqPvj8NvksHOhTKbV6AfSDaf8s/8ArH7FOrw+ruaWubSIcC0jNOBEHTqXnWnsRI+YV6PHpm/SHWHuUj2O/qXQfSLV+FT3v815YgJBo1q9U1HrG/SK8Y0W99y7U/pIOmhuqEf8V44U+pPi+renVOY9mPpJGmieyp/8qY+ktnwanfb5LxHE/Mo4obU7py90PpIokX0qo7WH912Z9JFDSyqO4f8Akvn4pbUuJTury+iD6RLP0ao7Gn/kpf8AkCzf5vdHmvnPJ9iXE7E7qcvpXr3ZOm/uFdBw0sh+td2sf5L5hxWxRNMfMq905fUTwysfxj3H+Sl66WP435X+S+WFnWji07py+peudk+Ke4/yQvlgB+QhXqpp5d7H6Sd6k0POk716dzL0jSHzKfk/4z+N5rin7d480nFwxn57V6I2GmcQFA5GpHR4q/khxXnRXdrPiugtbukfFbYyFTnTvUnZHp7e8r3inOTC5W/Q47ymLfUwDit5mSaYGBPWU/RdPop3j9Lzkwm5RqD33KXpWoPrHLcbkxmpJ+SWHEncPJTvH6OcmIMpPOL3eCXLn9Ny1vQTL+c7cExkIDBzvBXrA5yY/LndJ29S5aY9p28rXORG9J35VzOQW63eCdYpzkzRb4wJ7zvNI5Sdoe7eVong8zpu8EvVwdM7h5q9YGsme3KlQe+e2FP0xU6XgFePB37Z3LmeDh0OHim8DnJVGWqnSHdCl6cqaxuC7+rTuk070vV9/Rb3j5K/omsnFuW6nS8P7KfpypqaezyUxkNwvLAfvFd2ZF1tA+85T9FkyVXZdefdbuSOXKmpo7FfGRKekbif3CRyDTOEjq/6U6w+muclH01U+zuUhl6pqafnrVn0GzpO8FE5DZ0neCbwT93A5fqam+KPWKpqb4qbsgjQ53a1AyD9r8qbwT94Q4Qv0tHin6wO6I3roODo1lSHB9o0+Cm8F/dEcIfs+Kk3L4OLTvUhkJuk+Kl6CZ8kJ+i/uGZXacR4hdm2xh0jeFxGQGfP9iptyS0aJ6ws3lqXL+rTaw6Q8Chc25NZ0fBJTUX1ZbBviJnSdai5nzihCumkGtcDF2CbqTtY6oTQmoztA0n3SBp8FNtNwxA3oQpYbIt2foog4oQsraakQfklCEKiWzpIU4QhF2i4bVIdaELLOwWbVKLkIVVINB0eKMzUkhVSIdoT5/WhCCOe5BrPGgJIUAHnSAnnnGP0QhVrSJZsN+opij170IUobqZ+YSzT8whCppF8jT4Iv1oQiEJ0odtHihCoiBsPgpk4IQiSGHnWmhCmh//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endParaRPr lang="en-US" altLang="en-US">
              <a:latin typeface="Verdana" pitchFamily="34" charset="0"/>
            </a:endParaRPr>
          </a:p>
        </p:txBody>
      </p:sp>
      <p:sp>
        <p:nvSpPr>
          <p:cNvPr id="9221" name="AutoShape 8" descr="data:image/jpeg;base64,/9j/4AAQSkZJRgABAQAAAQABAAD/2wCEAAkGBhQSEBQUEhQWFRQVFBQUFRQXFRUWFhUUFBUXFBQVFBUXHCYeFxkjGRQUHy8gIycpLCwsFR4xNTAqNSYrLCkBCQoKDgwOFw8PGiwcHBwpKSwpKSksLCkpKSkpKSwpLCwpKSwpKSwpKSkpKSksKSwsKSkpLCwpLCwsKSwsLCwpKf/AABEIALcBFAMBIgACEQEDEQH/xAAbAAACAwEBAQAAAAAAAAAAAAAAAQIEBQMGB//EAEYQAAEDAQMGCgYIBAYDAAAAAAEAAhEDBCExBRJBUWGRBhMUIlJxgZKh0RUWMkJT8AdDYoKTorHBI3LS4TNjc7LC8ReD4v/EABgBAQEBAQEAAAAAAAAAAAAAAAABAgME/8QAIBEBAQADAQACAwEBAAAAAAAAAAECERIhMVETIkEDYf/aAAwDAQACEQMRAD8A5SlKChep4RKESiEBnJpIQEp5ySEDlEpIVDlEpIUDlEpJoCUShCAlEoQgJRKSEEpSlCEDJSlJNASiUJIHKJQkgcolIIVDRKSFA5SQgIJBCTU0EUIlJFNCSEDQhCIEIQEUIQhA0pQhAIQglECaSEUShCJRAmQoyulT3f5R+pRUE0kIBNCSIEIQimkhJA0ISRDCEIQCEJIJNQkE0VEolCEAhCEAmkhA0JFEogUmMJMASdmxRJXawVYfjEhw3iCpbqLJtzzDBOgRJugSYE9qirFosbadncGCATTnbm1Gwq0rGGXTWWOjJWrkfKhp06zQGEZmeM5jXc4Oa04icD4LJaZKsUbPPGC8gMLhiJIcyLu0rVSRXlLOVyyZJfUOhtwMnU4SMOpWzwfiJdKlzkWY2smUwCcFv0Mlho9lp/mEqzToHU0dQAG5Zv8ApF4rzgsb4nNKVcEZsj3R+pW9xboF4wGrUmLMdJHap+Rrh5sFAK3q2S2E3gdlyr2rJgpMc4DPlpaGxJGd7w2ha/JGeKypTlRY1xJGY+49E+SWct7Ys0nKFELtVs7mOLXCCJBFxgjESLkHNCElQ5QoymgEJJoBCEIG1CGoQIpSmSkov9NJEIlVDQlKcooQlKJRCJWpkzJzw+SLwLgSL/G65ZWlexpN50Tr/Zcv9MtRvCKDsn57DTJgEiYInmuzrp6lD0CyDeTfrC0HU9p3lNtMRid5XGWz4ddbUbNkoMdnDUReQccVdfnG8xPztQKEjF28puoAaTvKb2OfFu+zuHmolrvs7v7rvxI1neUxZmmbzvKyKrqZ2bkuTu1t3DzVttAfa3lPiW63bygz6NkcGgEtmNkLtyUi+R4KyygJ07yp8mGme8UFPMOMjcFJrXaCNWAXZ1ETp3lDaI27yqpZrr727t6zanB2m7Rdjc4gyNoWoKA0528oNEXRPaSiMK18Hn538MtDbokknboXG2WSqwA1MzNaAwZmJmTzhF52r0ZpjWd5WPwls/MY6SIdoJg3aRvW5lds8xiurgCSVJVLYP4bv5SrXBXINprC5kUdFR5zWiOjpd2LtL9udgQve2DItnszHPcWvqBriXuLYF3utJu68V5q1UaFS9tRjXfzNg9Y0J1E14yEFdK1HNOLTta4OHgua0glCEKhtQgIRSQhJQNCUptaSQBeSYAGJJuACBSno7QrVq4PVHsGZUYw3EyCey7TMblyocHqjKji6q0h0OzQ0iC0BuvSsdxrmuIQda0BkUn3xuK6DJZp84PaSDIlsi4aQbk7hzXPJWQatcgtbDdNR1zdsdI7AvRtgP2c7TtG1ZNly5VqGOUulrmh7RmiIcc8CBpGaAdEFaAtwDsNfiuOeW28Zp0AC6UmiNHyVXFsEERiCPBU8ns4uq55dILA3NvxDiZ8YWWmVwjrO5bSpte9rTTkhj82TJ8bloMsrqTqUVKjhUvIqOzrroA1LnlHJ3G2plYOjMZmZpEzeTjO1XXuBNM38wR1/MK+aT+rzAFm5eJAphpImoQSC4e4cYOEq+23jV4qjlb+MGgEth2dhPulv7qLVWyNPGM57zsL3kG46CY0LaWRYbDxbmuJmNmOPmp2vLNOlUaHhwziM0ufzTrgYiNt1wVZizlZxFCqQSCKboIJBmLjdgvFi2VD9bU77vNe1ttTjKT2i7PaROMSMY0rAZwdPxD3f7pGq9Q3BdaUaQqzrVGj53Ji3fZPj5LKvE2m0v42pD3CHvEZ7sM47V6rIDiaDZJcZfeST7x0lZNfg/L3Oz3c5znQGn3jMStrJruKptZBdBdfBHtGf3WvEXVlcI44n77f3Wi623+yfHyVa3jjm5pBbeDME4T5qQeOtMZjv5T+iqZGeXFwJJiyWpwvMBzKT3NI1EELft+RC1jw0lxLHkc2BcMJPWo8DrDSZVFQHjcxr2OYWHMcKrXAiSLxfqXXc0xYtVLM3jYhsGuxsXRm+j+MA7/O614h1mPJi4H6hlQ33yaz6d3gvsFfKzS1zRQAzgRnBuBLcwOHNxDbuq5eWt1iZTpEkSAwAgtgXPBjDabtCmNiWMyjThoERAH6aVNc/SbC+XB2aSSQHCY6yF1dbKDgOKe8vzocwsHNvMnPBg4ThpXXqMaJEpqK0iQQkAhFIoQQgKAJUSU1FyD3eTKoFFl3uN0bAquUiXYfZMZzm5wGLc5t7ZF0hOxuPFtw9lunYFWtFY52jBeW/LsoV67zRZTa857CxzjnObxjT7mc0503xP2VpcaeKDCSTABdebxpvv0aVCnjN04Y6Bf+5XCtXDSc5zG4RnE33SYgHC7eng6ZOcGmo402Mz3kgMBw+04m8zJ7Vd5bsKz7PXD3BrX03E6ATN2nBWm2Zx1eKK78uGqexD7ZqCrNouv2Rr04QqtS3tEhz2NPRJM34YDUr4rQNsKhyw7VWslbjQcwtIEAkE3E9ik+mWm+EZqybYdu5LlpOtVyYBIv36SB+6p+lKZ99n5vJBqOtp2rMt9PjKrC5oc0c45wJI0ZrRMCbiTsVilz2ggiDgRMHqUhQJm8XD90HcW47V0Zb8cVnWqpxeJEaSZ1gaOtVW5Wabg5t51P8kGzy47dyk227Cq4BFxuPbioG4/9pqC2+1mNISbbDoWdaLfmXOLRq9ok3AnAbQo2W3B7s1pBN5iHi4XnEKG2ryo7FHlZHyFXLzsUxTJ0hNG0LdVc9hDbiQQDqm5d7EOLptF1zWgmBeQIm5ZFbLVNhio9rTAMEOwN4wGpWrBbG1gTTcHBsAkB2JwF/aip5WoGpmkOAAuIcDEOIGdc4XjFZuWueW1BfmNewscGuEG7Pudc6SIK2nNIVLK4ii6IvaCevOBJViPPZy87UtDqVZz245+BvDhqct9i8vlxx4xwGPGAdcld8XOvYWXKQtDHVHOdxkgQWznQIJLhcIAGi9BVXIVncaBcASAZcdDZcWjqk+KsytMmEIBSQIqxYLe+i/OpmDEYAyDEgg3aFCx2fjH5ocBcTJ2XlXvR9FsTVJnSGwN/Ys5ZSfLUh8IbcX1nNLWNzHuAzWhpImBnEe0skhWuEVVjatJ5eYqmo5xAEezd2TCp8c0kgHDWIxEpjYWPXWVpzBfoH6KNWlz4kkXKvk/KQeCS0sDYaJcCScDcMNCVS0tzsRhrXnvy6xpMsY0SvOcKgWuYASLzfszW6ltWa2MwJvk/oCsHhRaGl7c28Tr1sakKjwZceUNvJudiD0SvWF8GNa8jkC1DjmjA5r75uiCcN69G6u3WL/KVb8kWmDnRfvXjMpv/AIzhGhn+wL19nqtOLgLxp0LxlursdVdifZFxjBub+qYmT0PBVhzak9Jn+0rULc7WsbgzaAGVM7pN0/ZPkth9rYQIOKlI41GAAxOLR+YLxlDPuvHl4r1tqrC+/SDuc1eVo2+BAI0jDb5hXFK9fk9s0KZPRi7rK6cX1qvkm0sdQZDohvViSrvKWD3hrWKsZPCJkUSRpGn+emsCi1xc3Y5ujaFu8Kq7eKuI0/7mFefs9qlzb9Im44EjbsC3j8M35e0tLAHHrOnauXzEru61MJJMaSky00zN4xIw/RZaeb4UiHsAm8uw/kplcuDbSK+J9h+PV1o4WVxxtPNvvPixgneFLg7WisC43ZrvELc+EekFL5lSZTgjHHWumcHNcWNJgOAhpxzZEbwuGT60UqfG3PDGZ4Igh+aM6RrmVhXi8t2cG0Eno0wLp90Lc4GNDW1QOkw33aCsTKtccebi4FjMJWnwYrANfcRJboPRK3/Gd+vVVKQN96zsp0QaT/5Bp+0F2p2hoicOoqvlK0MNKpGObG4jyWWnn+IELyHCHm1XRoe0jeF6zlDQLyuVl4M0rVn1KtRzW8YG5rRfOa1wkmelqXaWRzqxkFw5NVAbILGHE8057Tnb3HHWktqjYqFAGkM454DL5JgEOEGNbRuWHlN9MVDTGeHCSCDM82ZN3XuVmc2nN0mAhcaNVoF37proytcHh/H+4/8ARbFWsGZrQ1hNwh7A4CZJMFeJo8IWtdIB1aPNFThExzpv37etefK7rcXuFlqLn2dpzREjmNDQQRjA3didqcHVqoF/O67lhZRt7Hup3nml09RClQyjTYSQ52cSL40DRE7U3ZPD+vS2bhawDNdSeBnHnBkgCdIjFSZl2lODsT9Wb75WPU4SMc0AFwIcDMnRoiVzqZfZdBcIOdjiCMMVz9+m/Pt6McIaWcXc6+B/hnQDP6hRpZfpGo4ua6IbH8Nx0XrAfl1haZJ03g33gRp2Ibwjp5pBLic2Ljp1p79G49D6dojAOkf5bta6+slG65/4btRXlnZebABc6QQcbiIMyO1d2cI6cj2j2/3T1ZY9IeE9LQH/AIZWXk/KtIA5zXSXOPsOwm6YWY3L1PMLSXZ12aQcIM3333JjL7Bec6/b/dPS2PRUOENATzX3/wCW5dRwkowLn/hOXlm5cpib3QTIBOE46danZ8p06lVjWl0kBpGs3yVfU3G9aeEFMNIh8mXDmHBxDgpOy9Z+g78NyxLblNtOoASbmgY7j1qs/LrC6QTEAEF2rSnp49FQ4RUm+66P9MqbuElK8w+8Af4Z0f8Aa836aZIx9mDfpBN43qVfLrCQRcIIIzrrtPX5qHjdtOXabnM5ryAXT/DOBA8lMZaoz7D9H1TtqwHZcp80gkRM864zHkiplthLSCRzSDztpIIT36Nz7egdwgZfzamEf4RQzhEwD2KmPwyvPPy0yQ4ExGaRnYnGfFTHCBgIMnAhwkayWkdkYp6bjabl6maji5j45oH8M9q7+naWdcx+A+rM3Tt2hedr5eYQIJBDgRzhEXzN6H5eYZkkAgiQROB27Qn7L43bZl+m6m8ZtQEtdDgwgg5txmbsFHJ3CKnxFMFtQu4tknMmSAJM6eted9MtLSDjHSGqNaViyowUWtIkhoE5w/SVdVNx6Ox5epgc6k/T9WZiblOpwjpyM2nUGP1fXrXnRldsuOILiRLhIntUjlxki7AAe03RO3ap6ePQnhJTI9ioD/p/3Ve05cbmuhj+c2AMzWTE6ljHLrIiNJPtN1Aa1dsGWqOY7OcGmWxeDMZ06ftBJstjqbFULfYvkCJE+Sv8G6zTReDAPHmQdGY1g/VpVF+W6PxdI0jzXB+VaDWy1zZxIGaCdem8rrXN6K01GurAyIF86jf5rDtVZvLHEkRxThOjOLIA8Ss88IaZIuOMaNPas225Ra55I6sRoEfspFqdLKrwIAEAmOpCoseOkPDzQu8yjnqvTmyU+izuhHJKfRZ3Qrnqbbeg7vM/qT9TLd8N3eZ5rx9u+lClZ2Re1h+4JUjY6epg+4Fd9Tbb8M72eafqZbvhHezzTs0zH5MpTOa3sEfop07LTF2a09YBV/1Ot3w3b2eakOCNu+Cfyf1J3TxQ5LT6De6EjZ2dBndCveqttv8A4RuMYsxide1P1St0f4Tt7PNOxnCztn2GH7oU+Q0+gzuhXHcFrb8F35fNHqvbvgu3N807PFLkFLoM3KJsVK/mM3LQ9VLd8I72eakOCdt+D4t/qTs8ZhybT6DNy5vyaybmMB1i79Fr+qlt+F4s/qSPBa2/BO9vmr0M6pYWGJaw81ovHhemLBT6DB2BX3cFrafqThGLf6lzPBC2H6l35PNOhTNhZdzKcdQQLBTwzWRjgFfHBa2j6l35fNM8Gbb8E/l/qU6FE2Gn0GbgkLCzoM3BXfVm2/Bd+XzUK/B+2MaXOpODWguJhtwGJxTs8VuR08MxmvAJmx0+i3cPJdBki1/Aqdw/sonJNr+DU/Dd5J2eFyOn0G7goGxMn2GdrQpejrV8Kp+G7yXJ9ltAxpvB2sd5J2viw2zUx7je6EzZ2TgO6PJVBQr9B/cd5I5PX6Dvw3eSdmljk7J9lvdC5vybSJnNbuUDRr9B3cd5Jcnr9B/cd5J2eOpsjLoa0fdE+Kiyi3ot7Whc+T1h7ju47yRxdbSx3dd5J2eOwot6Le6FLiW6m7gq/J6xvDHxsY7yUhZK/wAN/wCG7yTtHdtJmpu4JcnZ0Wd0LmLJaPhv/Dd5I5BaPhVPw3eSdi02izU3cPJC4Nybafgv7jvJCdnirxx0E461Lj3D3ndhKg5m39UiwdL9V5XR05U7pP3lDbY/pP7x81yzPtJih9pD115S/pO7x80jan9J3ePmufEfaS5OdaJ67ttb+k7vHzUjbqp99/ePmqvJyg0DtRVzl9UYVH9j3eak3K9cYVqg++7zVFtmOs7/AO6Ys/Wg0PWO0aK9Tvu81NvCe0/Hqd8rNFn60hQKbPWoeE9p+PU7xQ3hTahhXqd5ZnEnVCQpFNjY9bLX8Z+8H9lIcNLWPrXbmn9ljhh2pjaCrtGyOHlqH1k/cZ5LoOHtqPvj8NvksHOhTKbV6AfSDaf8s/8ArH7FOrw+ruaWubSIcC0jNOBEHTqXnWnsRI+YV6PHpm/SHWHuUj2O/qXQfSLV+FT3v815YgJBo1q9U1HrG/SK8Y0W99y7U/pIOmhuqEf8V44U+pPi+renVOY9mPpJGmieyp/8qY+ktnwanfb5LxHE/Mo4obU7py90PpIokX0qo7WH912Z9JFDSyqO4f8Akvn4pbUuJTury+iD6RLP0ao7Gn/kpf8AkCzf5vdHmvnPJ9iXE7E7qcvpXr3ZOm/uFdBw0sh+td2sf5L5hxWxRNMfMq905fUTwysfxj3H+Sl66WP435X+S+WFnWji07py+peudk+Ke4/yQvlgB+QhXqpp5d7H6Sd6k0POk716dzL0jSHzKfk/4z+N5rin7d480nFwxn57V6I2GmcQFA5GpHR4q/khxXnRXdrPiugtbukfFbYyFTnTvUnZHp7e8r3inOTC5W/Q47ymLfUwDit5mSaYGBPWU/RdPop3j9Lzkwm5RqD33KXpWoPrHLcbkxmpJ+SWHEncPJTvH6OcmIMpPOL3eCXLn9Ny1vQTL+c7cExkIDBzvBXrA5yY/LndJ29S5aY9p28rXORG9J35VzOQW63eCdYpzkzRb4wJ7zvNI5Sdoe7eVong8zpu8EvVwdM7h5q9YGsme3KlQe+e2FP0xU6XgFePB37Z3LmeDh0OHim8DnJVGWqnSHdCl6cqaxuC7+rTuk070vV9/Rb3j5K/omsnFuW6nS8P7KfpypqaezyUxkNwvLAfvFd2ZF1tA+85T9FkyVXZdefdbuSOXKmpo7FfGRKekbif3CRyDTOEjq/6U6w+muclH01U+zuUhl6pqafnrVn0GzpO8FE5DZ0neCbwT93A5fqam+KPWKpqb4qbsgjQ53a1AyD9r8qbwT94Q4Qv0tHin6wO6I3roODo1lSHB9o0+Cm8F/dEcIfs+Kk3L4OLTvUhkJuk+Kl6CZ8kJ+i/uGZXacR4hdm2xh0jeFxGQGfP9iptyS0aJ6ws3lqXL+rTaw6Q8Chc25NZ0fBJTUX1ZbBviJnSdai5nzihCumkGtcDF2CbqTtY6oTQmoztA0n3SBp8FNtNwxA3oQpYbIt2foog4oQsraakQfklCEKiWzpIU4QhF2i4bVIdaELLOwWbVKLkIVVINB0eKMzUkhVSIdoT5/WhCCOe5BrPGgJIUAHnSAnnnGP0QhVrSJZsN+opij170IUobqZ+YSzT8whCppF8jT4Iv1oQiEJ0odtHihCoiBsPgpk4IQiSGHnWmhCmh//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endParaRPr lang="en-US" altLang="en-US">
              <a:latin typeface="Verdana" pitchFamily="34" charset="0"/>
            </a:endParaRPr>
          </a:p>
        </p:txBody>
      </p:sp>
      <p:pic>
        <p:nvPicPr>
          <p:cNvPr id="9222" name="Picture 10" descr="http://img.xemtintuc.vn/2011/07/24/09/38/FortKnox93e857.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57750" y="0"/>
            <a:ext cx="428625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3" name="Picture 12" descr="http://www.dongcong.net/photogallery/vang-USA/vusa_clip_image007.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3200400"/>
            <a:ext cx="4114800" cy="315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4" name="Rectangle 9"/>
          <p:cNvSpPr>
            <a:spLocks noChangeArrowheads="1"/>
          </p:cNvSpPr>
          <p:nvPr/>
        </p:nvSpPr>
        <p:spPr bwMode="auto">
          <a:xfrm>
            <a:off x="0" y="6135688"/>
            <a:ext cx="51054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vi-VN" altLang="en-US" b="1" i="1">
                <a:latin typeface="Verdana" pitchFamily="34" charset="0"/>
              </a:rPr>
              <a:t>Bức tường vàng cao 3 m, Kho chứa vàng rộng bằng sân bóng đá.</a:t>
            </a:r>
            <a:r>
              <a:rPr lang="vi-VN" altLang="en-US">
                <a:latin typeface="Verdana" pitchFamily="34" charset="0"/>
              </a:rPr>
              <a:t> </a:t>
            </a:r>
            <a:endParaRPr lang="en-US" altLang="en-US">
              <a:latin typeface="Verdana" pitchFamily="34" charset="0"/>
            </a:endParaRPr>
          </a:p>
        </p:txBody>
      </p:sp>
      <p:sp>
        <p:nvSpPr>
          <p:cNvPr id="9225" name="TextBox 10"/>
          <p:cNvSpPr txBox="1">
            <a:spLocks noChangeArrowheads="1"/>
          </p:cNvSpPr>
          <p:nvPr/>
        </p:nvSpPr>
        <p:spPr bwMode="auto">
          <a:xfrm>
            <a:off x="5105400" y="2971800"/>
            <a:ext cx="3657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altLang="en-US">
                <a:latin typeface="Verdana" pitchFamily="34" charset="0"/>
              </a:rPr>
              <a:t>Kho vàng lớn nhất nước Mỹ</a:t>
            </a:r>
          </a:p>
        </p:txBody>
      </p:sp>
      <p:graphicFrame>
        <p:nvGraphicFramePr>
          <p:cNvPr id="10" name="Table 9"/>
          <p:cNvGraphicFramePr>
            <a:graphicFrameLocks noGrp="1"/>
          </p:cNvGraphicFramePr>
          <p:nvPr>
            <p:extLst>
              <p:ext uri="{D42A27DB-BD31-4B8C-83A1-F6EECF244321}">
                <p14:modId xmlns="" xmlns:p14="http://schemas.microsoft.com/office/powerpoint/2010/main" val="2058464931"/>
              </p:ext>
            </p:extLst>
          </p:nvPr>
        </p:nvGraphicFramePr>
        <p:xfrm>
          <a:off x="-73025" y="313600"/>
          <a:ext cx="4953000" cy="6544399"/>
        </p:xfrm>
        <a:graphic>
          <a:graphicData uri="http://schemas.openxmlformats.org/drawingml/2006/table">
            <a:tbl>
              <a:tblPr firstRow="1" bandRow="1">
                <a:tableStyleId>{5C22544A-7EE6-4342-B048-85BDC9FD1C3A}</a:tableStyleId>
              </a:tblPr>
              <a:tblGrid>
                <a:gridCol w="1651000"/>
                <a:gridCol w="3302000"/>
              </a:tblGrid>
              <a:tr h="16721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b="1" dirty="0" err="1" smtClean="0">
                          <a:solidFill>
                            <a:srgbClr val="FF3300"/>
                          </a:solidFill>
                          <a:latin typeface="Times New Roman" pitchFamily="18" charset="0"/>
                        </a:rPr>
                        <a:t>Công</a:t>
                      </a:r>
                      <a:r>
                        <a:rPr lang="en-US" altLang="en-US" sz="2800" b="1" dirty="0" smtClean="0">
                          <a:solidFill>
                            <a:srgbClr val="FF3300"/>
                          </a:solidFill>
                          <a:latin typeface="Times New Roman" pitchFamily="18" charset="0"/>
                        </a:rPr>
                        <a:t> </a:t>
                      </a:r>
                      <a:r>
                        <a:rPr lang="en-US" altLang="en-US" sz="2800" b="1" dirty="0" err="1" smtClean="0">
                          <a:solidFill>
                            <a:srgbClr val="FF3300"/>
                          </a:solidFill>
                          <a:latin typeface="Times New Roman" pitchFamily="18" charset="0"/>
                        </a:rPr>
                        <a:t>nghiệp</a:t>
                      </a:r>
                      <a:endParaRPr lang="en-US" altLang="en-US" sz="2800" b="1" dirty="0" smtClean="0">
                        <a:solidFill>
                          <a:srgbClr val="FF3300"/>
                        </a:solidFill>
                        <a:latin typeface="Times New Roman" pitchFamily="18" charset="0"/>
                      </a:endParaRPr>
                    </a:p>
                    <a:p>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err="1" smtClean="0">
                          <a:solidFill>
                            <a:srgbClr val="0000CC"/>
                          </a:solidFill>
                          <a:latin typeface="Times New Roman" pitchFamily="18" charset="0"/>
                        </a:rPr>
                        <a:t>Chiếm</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hơn</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một</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nửa</a:t>
                      </a:r>
                      <a:r>
                        <a:rPr lang="en-US" altLang="en-US" sz="2400" b="1" dirty="0" smtClean="0">
                          <a:solidFill>
                            <a:srgbClr val="0000CC"/>
                          </a:solidFill>
                          <a:latin typeface="Times New Roman" pitchFamily="18" charset="0"/>
                        </a:rPr>
                        <a:t> SL </a:t>
                      </a:r>
                      <a:r>
                        <a:rPr lang="en-US" altLang="en-US" sz="2400" b="1" dirty="0" err="1" smtClean="0">
                          <a:solidFill>
                            <a:srgbClr val="0000CC"/>
                          </a:solidFill>
                          <a:latin typeface="Times New Roman" pitchFamily="18" charset="0"/>
                        </a:rPr>
                        <a:t>toàn</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thế</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giới</a:t>
                      </a:r>
                      <a:r>
                        <a:rPr lang="en-US" altLang="en-US" sz="2400" b="1" dirty="0" smtClean="0">
                          <a:solidFill>
                            <a:srgbClr val="0000CC"/>
                          </a:solidFill>
                          <a:latin typeface="Times New Roman" pitchFamily="18" charset="0"/>
                        </a:rPr>
                        <a:t> 56,47% (1948)</a:t>
                      </a:r>
                    </a:p>
                    <a:p>
                      <a:endParaRPr lang="en-US" sz="2400" dirty="0"/>
                    </a:p>
                  </a:txBody>
                  <a:tcPr>
                    <a:solidFill>
                      <a:schemeClr val="bg2"/>
                    </a:solidFill>
                  </a:tcPr>
                </a:tc>
              </a:tr>
              <a:tr h="1567246">
                <a:tc>
                  <a:txBody>
                    <a:bodyPr/>
                    <a:lstStyle/>
                    <a:p>
                      <a:pPr>
                        <a:spcBef>
                          <a:spcPct val="20000"/>
                        </a:spcBef>
                      </a:pPr>
                      <a:r>
                        <a:rPr lang="en-US" altLang="en-US" sz="2800" b="1" dirty="0" err="1" smtClean="0">
                          <a:solidFill>
                            <a:srgbClr val="FF3300"/>
                          </a:solidFill>
                          <a:latin typeface="Times New Roman" pitchFamily="18" charset="0"/>
                        </a:rPr>
                        <a:t>Nông</a:t>
                      </a:r>
                      <a:r>
                        <a:rPr lang="en-US" altLang="en-US" sz="2800" b="1" dirty="0" smtClean="0">
                          <a:solidFill>
                            <a:srgbClr val="FF3300"/>
                          </a:solidFill>
                          <a:latin typeface="Times New Roman" pitchFamily="18" charset="0"/>
                        </a:rPr>
                        <a:t> </a:t>
                      </a:r>
                    </a:p>
                    <a:p>
                      <a:pPr>
                        <a:spcBef>
                          <a:spcPct val="20000"/>
                        </a:spcBef>
                      </a:pPr>
                      <a:r>
                        <a:rPr lang="en-US" altLang="en-US" sz="2800" b="1" dirty="0" err="1" smtClean="0">
                          <a:solidFill>
                            <a:srgbClr val="FF3300"/>
                          </a:solidFill>
                          <a:latin typeface="Times New Roman" pitchFamily="18" charset="0"/>
                        </a:rPr>
                        <a:t>nghiệp</a:t>
                      </a:r>
                      <a:endParaRPr lang="en-US" altLang="en-US" sz="2800" b="1" dirty="0" smtClean="0">
                        <a:solidFill>
                          <a:srgbClr val="FF3300"/>
                        </a:solidFill>
                        <a:latin typeface="Times New Roman" pitchFamily="18" charset="0"/>
                      </a:endParaRPr>
                    </a:p>
                    <a:p>
                      <a:endParaRPr lang="en-US" sz="2800" dirty="0"/>
                    </a:p>
                  </a:txBody>
                  <a:tcPr>
                    <a:solidFill>
                      <a:schemeClr val="accent1">
                        <a:lumMod val="20000"/>
                        <a:lumOff val="80000"/>
                      </a:schemeClr>
                    </a:solidFill>
                  </a:tcPr>
                </a:tc>
                <a:tc>
                  <a:txBody>
                    <a:bodyPr/>
                    <a:lstStyle/>
                    <a:p>
                      <a:pPr>
                        <a:spcBef>
                          <a:spcPct val="20000"/>
                        </a:spcBef>
                      </a:pPr>
                      <a:r>
                        <a:rPr lang="en-US" altLang="en-US" sz="2400" b="1" dirty="0" err="1" smtClean="0">
                          <a:solidFill>
                            <a:srgbClr val="0000CC"/>
                          </a:solidFill>
                          <a:latin typeface="Times New Roman" pitchFamily="18" charset="0"/>
                        </a:rPr>
                        <a:t>Bằng</a:t>
                      </a:r>
                      <a:r>
                        <a:rPr lang="en-US" altLang="en-US" sz="2400" b="1" dirty="0" smtClean="0">
                          <a:solidFill>
                            <a:srgbClr val="0000CC"/>
                          </a:solidFill>
                          <a:latin typeface="Times New Roman" pitchFamily="18" charset="0"/>
                        </a:rPr>
                        <a:t> 2 </a:t>
                      </a:r>
                      <a:r>
                        <a:rPr lang="en-US" altLang="en-US" sz="2400" b="1" dirty="0" err="1" smtClean="0">
                          <a:solidFill>
                            <a:srgbClr val="0000CC"/>
                          </a:solidFill>
                          <a:latin typeface="Times New Roman" pitchFamily="18" charset="0"/>
                        </a:rPr>
                        <a:t>lần</a:t>
                      </a:r>
                      <a:r>
                        <a:rPr lang="en-US" altLang="en-US" sz="2400" b="1" dirty="0" smtClean="0">
                          <a:solidFill>
                            <a:srgbClr val="0000CC"/>
                          </a:solidFill>
                          <a:latin typeface="Times New Roman" pitchFamily="18" charset="0"/>
                        </a:rPr>
                        <a:t> SL </a:t>
                      </a:r>
                      <a:r>
                        <a:rPr lang="en-US" altLang="en-US" sz="2400" b="1" dirty="0" err="1" smtClean="0">
                          <a:solidFill>
                            <a:srgbClr val="0000CC"/>
                          </a:solidFill>
                          <a:latin typeface="Times New Roman" pitchFamily="18" charset="0"/>
                        </a:rPr>
                        <a:t>của</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Tây</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Đức</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Anh+Pháp</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Nhật</a:t>
                      </a:r>
                      <a:r>
                        <a:rPr lang="en-US" altLang="en-US" sz="2400" b="1" dirty="0" smtClean="0">
                          <a:solidFill>
                            <a:srgbClr val="0000CC"/>
                          </a:solidFill>
                          <a:latin typeface="Times New Roman" pitchFamily="18" charset="0"/>
                        </a:rPr>
                        <a:t> + Ý.</a:t>
                      </a:r>
                      <a:endParaRPr lang="en-US" altLang="en-US" sz="2400" b="1" dirty="0">
                        <a:solidFill>
                          <a:srgbClr val="0000CC"/>
                        </a:solidFill>
                        <a:latin typeface="Times New Roman" pitchFamily="18" charset="0"/>
                      </a:endParaRPr>
                    </a:p>
                  </a:txBody>
                  <a:tcPr/>
                </a:tc>
              </a:tr>
              <a:tr h="2026272">
                <a:tc>
                  <a:txBody>
                    <a:bodyPr/>
                    <a:lstStyle/>
                    <a:p>
                      <a:pPr>
                        <a:spcBef>
                          <a:spcPct val="20000"/>
                        </a:spcBef>
                      </a:pPr>
                      <a:r>
                        <a:rPr lang="en-US" altLang="en-US" sz="2800" b="1" dirty="0" err="1" smtClean="0">
                          <a:solidFill>
                            <a:srgbClr val="FF3300"/>
                          </a:solidFill>
                          <a:latin typeface="Times New Roman" pitchFamily="18" charset="0"/>
                        </a:rPr>
                        <a:t>Trữ</a:t>
                      </a:r>
                      <a:r>
                        <a:rPr lang="en-US" altLang="en-US" sz="2800" b="1" dirty="0" smtClean="0">
                          <a:solidFill>
                            <a:srgbClr val="FF3300"/>
                          </a:solidFill>
                          <a:latin typeface="Times New Roman" pitchFamily="18" charset="0"/>
                        </a:rPr>
                        <a:t> </a:t>
                      </a:r>
                      <a:r>
                        <a:rPr lang="en-US" altLang="en-US" sz="2800" b="1" dirty="0" err="1" smtClean="0">
                          <a:solidFill>
                            <a:srgbClr val="FF3300"/>
                          </a:solidFill>
                          <a:latin typeface="Times New Roman" pitchFamily="18" charset="0"/>
                        </a:rPr>
                        <a:t>lượng</a:t>
                      </a:r>
                      <a:endParaRPr lang="en-US" altLang="en-US" sz="2800" b="1" dirty="0" smtClean="0">
                        <a:solidFill>
                          <a:srgbClr val="FF3300"/>
                        </a:solidFill>
                        <a:latin typeface="Times New Roman" pitchFamily="18" charset="0"/>
                      </a:endParaRPr>
                    </a:p>
                    <a:p>
                      <a:pPr>
                        <a:spcBef>
                          <a:spcPct val="20000"/>
                        </a:spcBef>
                      </a:pPr>
                      <a:r>
                        <a:rPr lang="en-US" altLang="en-US" sz="2800" b="1" dirty="0" err="1" smtClean="0">
                          <a:solidFill>
                            <a:srgbClr val="FF3300"/>
                          </a:solidFill>
                          <a:latin typeface="Times New Roman" pitchFamily="18" charset="0"/>
                        </a:rPr>
                        <a:t>vàng</a:t>
                      </a:r>
                      <a:endParaRPr lang="en-US" altLang="en-US" sz="2800" b="1" dirty="0" smtClean="0">
                        <a:solidFill>
                          <a:srgbClr val="FF3300"/>
                        </a:solidFill>
                        <a:latin typeface="Times New Roman" pitchFamily="18" charset="0"/>
                      </a:endParaRPr>
                    </a:p>
                    <a:p>
                      <a:endParaRPr lang="en-US" sz="2800" dirty="0"/>
                    </a:p>
                  </a:txBody>
                  <a:tcPr>
                    <a:solidFill>
                      <a:schemeClr val="accent2">
                        <a:lumMod val="20000"/>
                        <a:lumOff val="80000"/>
                      </a:schemeClr>
                    </a:solidFill>
                  </a:tcPr>
                </a:tc>
                <a:tc>
                  <a:txBody>
                    <a:bodyPr/>
                    <a:lstStyle/>
                    <a:p>
                      <a:pPr>
                        <a:spcBef>
                          <a:spcPct val="20000"/>
                        </a:spcBef>
                      </a:pPr>
                      <a:r>
                        <a:rPr lang="en-US" altLang="en-US" sz="2400" b="1" dirty="0" err="1" smtClean="0">
                          <a:solidFill>
                            <a:srgbClr val="0000CC"/>
                          </a:solidFill>
                          <a:latin typeface="Times New Roman" pitchFamily="18" charset="0"/>
                        </a:rPr>
                        <a:t>Nắm</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giữ</a:t>
                      </a:r>
                      <a:r>
                        <a:rPr lang="en-US" altLang="en-US" sz="2400" b="1" dirty="0" smtClean="0">
                          <a:solidFill>
                            <a:srgbClr val="0000CC"/>
                          </a:solidFill>
                          <a:latin typeface="Times New Roman" pitchFamily="18" charset="0"/>
                        </a:rPr>
                        <a:t> 3/4 </a:t>
                      </a:r>
                      <a:r>
                        <a:rPr lang="en-US" altLang="en-US" sz="2400" b="1" dirty="0" err="1" smtClean="0">
                          <a:solidFill>
                            <a:srgbClr val="0000CC"/>
                          </a:solidFill>
                          <a:latin typeface="Times New Roman" pitchFamily="18" charset="0"/>
                        </a:rPr>
                        <a:t>trữ</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lượng</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vàng</a:t>
                      </a:r>
                      <a:r>
                        <a:rPr lang="en-US" altLang="en-US" sz="2400" b="1" dirty="0" smtClean="0">
                          <a:solidFill>
                            <a:srgbClr val="0000CC"/>
                          </a:solidFill>
                          <a:latin typeface="Times New Roman" pitchFamily="18" charset="0"/>
                        </a:rPr>
                        <a:t> </a:t>
                      </a:r>
                    </a:p>
                    <a:p>
                      <a:pPr>
                        <a:spcBef>
                          <a:spcPct val="20000"/>
                        </a:spcBef>
                      </a:pPr>
                      <a:r>
                        <a:rPr lang="en-US" altLang="en-US" sz="2400" b="1" dirty="0" err="1" smtClean="0">
                          <a:solidFill>
                            <a:srgbClr val="0000CC"/>
                          </a:solidFill>
                          <a:latin typeface="Times New Roman" pitchFamily="18" charset="0"/>
                        </a:rPr>
                        <a:t>thế</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giới</a:t>
                      </a:r>
                      <a:r>
                        <a:rPr lang="en-US" altLang="en-US" sz="2400" b="1" dirty="0" smtClean="0">
                          <a:solidFill>
                            <a:srgbClr val="0000CC"/>
                          </a:solidFill>
                          <a:latin typeface="Times New Roman" pitchFamily="18" charset="0"/>
                        </a:rPr>
                        <a:t>. ( 24,6 </a:t>
                      </a:r>
                      <a:r>
                        <a:rPr lang="en-US" altLang="en-US" sz="2400" b="1" dirty="0" err="1" smtClean="0">
                          <a:solidFill>
                            <a:srgbClr val="0000CC"/>
                          </a:solidFill>
                          <a:latin typeface="Times New Roman" pitchFamily="18" charset="0"/>
                        </a:rPr>
                        <a:t>tỉ</a:t>
                      </a:r>
                      <a:r>
                        <a:rPr lang="en-US" altLang="en-US" sz="2400" b="1" dirty="0" smtClean="0">
                          <a:solidFill>
                            <a:srgbClr val="0000CC"/>
                          </a:solidFill>
                          <a:latin typeface="Times New Roman" pitchFamily="18" charset="0"/>
                        </a:rPr>
                        <a:t> USD)</a:t>
                      </a:r>
                    </a:p>
                    <a:p>
                      <a:endParaRPr lang="en-US" sz="2400" dirty="0"/>
                    </a:p>
                  </a:txBody>
                  <a:tcPr>
                    <a:solidFill>
                      <a:schemeClr val="bg2"/>
                    </a:solidFill>
                  </a:tcPr>
                </a:tc>
              </a:tr>
              <a:tr h="1278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b="1" dirty="0" err="1" smtClean="0">
                          <a:solidFill>
                            <a:srgbClr val="FF3300"/>
                          </a:solidFill>
                          <a:latin typeface="Times New Roman" pitchFamily="18" charset="0"/>
                        </a:rPr>
                        <a:t>Quân</a:t>
                      </a:r>
                      <a:r>
                        <a:rPr lang="en-US" altLang="en-US" sz="2800" b="1" dirty="0" smtClean="0">
                          <a:solidFill>
                            <a:srgbClr val="FF3300"/>
                          </a:solidFill>
                          <a:latin typeface="Times New Roman" pitchFamily="18" charset="0"/>
                        </a:rPr>
                        <a:t> </a:t>
                      </a:r>
                      <a:r>
                        <a:rPr lang="en-US" altLang="en-US" sz="2800" b="1" dirty="0" err="1" smtClean="0">
                          <a:solidFill>
                            <a:srgbClr val="FF3300"/>
                          </a:solidFill>
                          <a:latin typeface="Times New Roman" pitchFamily="18" charset="0"/>
                        </a:rPr>
                        <a:t>sự</a:t>
                      </a:r>
                      <a:endParaRPr lang="en-US" altLang="en-US" sz="2800" b="1" dirty="0" smtClean="0">
                        <a:solidFill>
                          <a:srgbClr val="FF3300"/>
                        </a:solidFill>
                        <a:latin typeface="Times New Roman" pitchFamily="18" charset="0"/>
                      </a:endParaRPr>
                    </a:p>
                    <a:p>
                      <a:endParaRPr lang="en-US" sz="28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err="1" smtClean="0">
                          <a:solidFill>
                            <a:srgbClr val="0000CC"/>
                          </a:solidFill>
                          <a:latin typeface="Times New Roman" pitchFamily="18" charset="0"/>
                        </a:rPr>
                        <a:t>Mạnh</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nhất</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độc</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quyền</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về</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vũ</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khí</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nguyên</a:t>
                      </a:r>
                      <a:r>
                        <a:rPr lang="en-US" altLang="en-US" sz="2400" b="1" dirty="0" smtClean="0">
                          <a:solidFill>
                            <a:srgbClr val="0000CC"/>
                          </a:solidFill>
                          <a:latin typeface="Times New Roman" pitchFamily="18" charset="0"/>
                        </a:rPr>
                        <a:t> </a:t>
                      </a:r>
                      <a:r>
                        <a:rPr lang="en-US" altLang="en-US" sz="2400" b="1" dirty="0" err="1" smtClean="0">
                          <a:solidFill>
                            <a:srgbClr val="0000CC"/>
                          </a:solidFill>
                          <a:latin typeface="Times New Roman" pitchFamily="18" charset="0"/>
                        </a:rPr>
                        <a:t>tử</a:t>
                      </a:r>
                      <a:endParaRPr lang="en-US" altLang="en-US" sz="2400" b="1" dirty="0" smtClean="0">
                        <a:solidFill>
                          <a:srgbClr val="0000CC"/>
                        </a:solidFill>
                        <a:latin typeface="Times New Roman" pitchFamily="18" charset="0"/>
                      </a:endParaRPr>
                    </a:p>
                    <a:p>
                      <a:endParaRPr lang="en-US" sz="2400" dirty="0"/>
                    </a:p>
                  </a:txBody>
                  <a:tcPr/>
                </a:tc>
              </a:tr>
            </a:tbl>
          </a:graphicData>
        </a:graphic>
      </p:graphicFrame>
      <p:sp>
        <p:nvSpPr>
          <p:cNvPr id="13" name="Rectangle 12"/>
          <p:cNvSpPr/>
          <p:nvPr/>
        </p:nvSpPr>
        <p:spPr>
          <a:xfrm>
            <a:off x="1615786" y="3581400"/>
            <a:ext cx="3276600" cy="183991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15786" y="5541233"/>
            <a:ext cx="3276600" cy="126221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905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1109</Words>
  <Application>Microsoft Office PowerPoint</Application>
  <PresentationFormat>On-screen Show (4:3)</PresentationFormat>
  <Paragraphs>148</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 NƯỚC MĨ</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Compaq</dc:creator>
  <cp:lastModifiedBy>User</cp:lastModifiedBy>
  <cp:revision>68</cp:revision>
  <dcterms:created xsi:type="dcterms:W3CDTF">2015-10-08T13:20:05Z</dcterms:created>
  <dcterms:modified xsi:type="dcterms:W3CDTF">2016-11-04T15:29:50Z</dcterms:modified>
</cp:coreProperties>
</file>